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0"/>
  </p:notesMasterIdLst>
  <p:sldIdLst>
    <p:sldId id="319" r:id="rId2"/>
    <p:sldId id="294" r:id="rId3"/>
    <p:sldId id="273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9" r:id="rId17"/>
    <p:sldId id="307" r:id="rId18"/>
    <p:sldId id="308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2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87750-035E-43A4-92B6-19597CFCAD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09DC3-2189-46A4-AC6C-DA8BA0DDA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71353A-5221-423E-B62D-930C8B703396}" type="slidenum">
              <a:rPr lang="en-US"/>
              <a:pPr/>
              <a:t>2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94062E-DEFA-4F6A-AE58-EB7D6AF0A092}" type="slidenum">
              <a:rPr lang="en-US"/>
              <a:pPr/>
              <a:t>11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sz="1000"/>
              <a:t>Copyright © 2006 Doan Van Hung- Khoa Lich Su, Dai hoc QuyNhon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663E2-2416-4DB2-8A04-275BF9CEDFBC}" type="slidenum">
              <a:rPr lang="en-US"/>
              <a:pPr/>
              <a:t>12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1C678D-6A77-467E-8061-2CF0C6B25B1B}" type="slidenum">
              <a:rPr lang="en-US"/>
              <a:pPr/>
              <a:t>13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DB9835-ECD4-401F-9AC8-7575ED88806B}" type="slidenum">
              <a:rPr lang="en-US"/>
              <a:pPr/>
              <a:t>14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D91809-91C4-47BB-A5CD-4C7DDE78C280}" type="slidenum">
              <a:rPr lang="en-US"/>
              <a:pPr/>
              <a:t>15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063C66-7FFA-491D-B131-2ABF05C13515}" type="slidenum">
              <a:rPr lang="en-US"/>
              <a:pPr/>
              <a:t>16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10055E-FF96-47EF-A714-9AFD3E7AEA3D}" type="slidenum">
              <a:rPr lang="en-US"/>
              <a:pPr/>
              <a:t>17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2E8CBB-9F47-4E1D-A7D0-98524DC4CCA7}" type="slidenum">
              <a:rPr lang="en-US"/>
              <a:pPr/>
              <a:t>18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8BB646-4F9A-4D59-90A8-213CAB82971B}" type="slidenum">
              <a:rPr lang="en-US"/>
              <a:pPr/>
              <a:t>19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7891E9-0633-4B6E-AE80-EB9DEB507F83}" type="slidenum">
              <a:rPr lang="en-US"/>
              <a:pPr/>
              <a:t>20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4355F-1989-4DDF-A292-71314E2BF882}" type="slidenum">
              <a:rPr lang="en-US"/>
              <a:pPr/>
              <a:t>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BEA99C-FC04-448C-A067-D2DFF4AB8782}" type="slidenum">
              <a:rPr lang="en-US"/>
              <a:pPr/>
              <a:t>21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61023B-4F0E-454C-8C3E-26D2C2BAE0E5}" type="slidenum">
              <a:rPr lang="en-US"/>
              <a:pPr/>
              <a:t>22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C9459F-E12C-4F27-8BC9-E0902DA314B4}" type="slidenum">
              <a:rPr lang="en-US"/>
              <a:pPr/>
              <a:t>23</a:t>
            </a:fld>
            <a:endParaRPr 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064883-B82C-42A6-AB02-E2DCF05A3C72}" type="slidenum">
              <a:rPr lang="en-US"/>
              <a:pPr/>
              <a:t>24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799A27-7CEA-4401-B6BC-3ACF580C6FA5}" type="slidenum">
              <a:rPr lang="en-US"/>
              <a:pPr/>
              <a:t>25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DE99E9-D85E-474A-B788-31A3D89ED775}" type="slidenum">
              <a:rPr lang="en-US"/>
              <a:pPr/>
              <a:t>26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63F41C-CA58-44ED-BEDD-5A2148DF609D}" type="slidenum">
              <a:rPr lang="en-US"/>
              <a:pPr/>
              <a:t>27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FE723C-707A-4227-9CDD-B32918BF02E8}" type="slidenum">
              <a:rPr lang="en-US"/>
              <a:pPr/>
              <a:t>4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62FE50-D03B-465B-9B30-6DC16BE0FA7D}" type="slidenum">
              <a:rPr lang="en-US"/>
              <a:pPr/>
              <a:t>5</a:t>
            </a:fld>
            <a:endParaRPr 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32AFD-B904-4879-B107-E1A6758155A4}" type="slidenum">
              <a:rPr lang="en-US"/>
              <a:pPr/>
              <a:t>6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98D554-B844-4A43-920C-6B296C583F6C}" type="slidenum">
              <a:rPr lang="en-US"/>
              <a:pPr/>
              <a:t>7</a:t>
            </a:fld>
            <a:endParaRPr 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8E0F02-924A-4A0C-BE64-5C3CE19E1986}" type="slidenum">
              <a:rPr lang="en-US"/>
              <a:pPr/>
              <a:t>8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r>
              <a:rPr lang="en-US" sz="1000"/>
              <a:t>Copyright (c) 2005  -  Doan Van Hung, Khoa Lich su- ĐH Quy Nhon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925F92-F4A9-48EB-8538-DE7BF3C9902C}" type="slidenum">
              <a:rPr lang="en-US"/>
              <a:pPr/>
              <a:t>9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r>
              <a:rPr lang="en-US" sz="1000"/>
              <a:t>Copyright (c) 2005  -  Doan Van Hung, Khoa Lich su- ĐH Quy Nhon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C1CB8B-0511-4B4A-B458-3A187B9A4C14}" type="slidenum">
              <a:rPr lang="en-US"/>
              <a:pPr/>
              <a:t>10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r>
              <a:rPr lang="en-US" sz="1000"/>
              <a:t>Copyright (c) 2005  -  Doan Van Hung, Khoa Lich su- ĐH Quy Nhon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1663" cy="1135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5663" cy="449263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7663" cy="449263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25663" cy="449263"/>
          </a:xfrm>
        </p:spPr>
        <p:txBody>
          <a:bodyPr/>
          <a:lstStyle>
            <a:lvl1pPr>
              <a:defRPr/>
            </a:lvl1pPr>
          </a:lstStyle>
          <a:p>
            <a:fld id="{B44D8B54-1303-4094-9FA4-8149DAE90F60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61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6394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57200" y="6410980"/>
            <a:ext cx="8305800" cy="40011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i="1" dirty="0" err="1" smtClean="0">
                <a:solidFill>
                  <a:srgbClr val="FF3300"/>
                </a:solidFill>
              </a:rPr>
              <a:t>Trường</a:t>
            </a:r>
            <a:r>
              <a:rPr lang="en-US" sz="2000" b="1" i="1" dirty="0" smtClean="0">
                <a:solidFill>
                  <a:srgbClr val="FF3300"/>
                </a:solidFill>
              </a:rPr>
              <a:t> THCS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Đô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Thị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Việt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Hưng</a:t>
            </a:r>
            <a:r>
              <a:rPr lang="en-US" sz="2000" b="1" i="1" dirty="0" smtClean="0">
                <a:solidFill>
                  <a:srgbClr val="FF3300"/>
                </a:solidFill>
              </a:rPr>
              <a:t>                       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Người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thực</a:t>
            </a:r>
            <a:r>
              <a:rPr lang="en-US" sz="2000" b="1" i="1" dirty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hiện</a:t>
            </a:r>
            <a:r>
              <a:rPr lang="en-US" sz="2000" b="1" i="1" dirty="0">
                <a:solidFill>
                  <a:srgbClr val="FF3300"/>
                </a:solidFill>
              </a:rPr>
              <a:t> :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Đỗ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Thuy</a:t>
            </a:r>
            <a:endParaRPr lang="en-US" sz="2000" b="1" i="1" dirty="0">
              <a:solidFill>
                <a:srgbClr val="FF3300"/>
              </a:solidFill>
            </a:endParaRP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685800" y="1447800"/>
            <a:ext cx="7543800" cy="1608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LỊCH SỬ </a:t>
            </a:r>
            <a:r>
              <a:rPr lang="en-US" sz="3600" b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7</a:t>
            </a:r>
            <a:endParaRPr lang="en-US" sz="3600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0025" y="5114925"/>
            <a:ext cx="8610600" cy="121920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12700">
            <a:solidFill>
              <a:srgbClr val="993300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vi-VN" sz="2600" b="1" i="1" dirty="0" err="1" smtClean="0">
                <a:solidFill>
                  <a:srgbClr val="000099"/>
                </a:solidFill>
                <a:latin typeface="Times New Roman" pitchFamily="18" charset="0"/>
              </a:rPr>
              <a:t>Năm</a:t>
            </a:r>
            <a:r>
              <a:rPr lang="en-US" altLang="vi-VN" sz="2600" b="1" i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 smtClean="0">
                <a:solidFill>
                  <a:srgbClr val="000099"/>
                </a:solidFill>
                <a:latin typeface="Times New Roman" pitchFamily="18" charset="0"/>
              </a:rPr>
              <a:t>học</a:t>
            </a:r>
            <a:r>
              <a:rPr lang="en-US" altLang="vi-VN" sz="2600" b="1" i="1" dirty="0" smtClean="0">
                <a:solidFill>
                  <a:srgbClr val="000099"/>
                </a:solidFill>
                <a:latin typeface="Times New Roman" pitchFamily="18" charset="0"/>
              </a:rPr>
              <a:t> 2016 - 2017</a:t>
            </a:r>
            <a:endParaRPr lang="vi-VN" altLang="vi-VN" sz="26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Freeform 2"/>
          <p:cNvSpPr>
            <a:spLocks/>
          </p:cNvSpPr>
          <p:nvPr/>
        </p:nvSpPr>
        <p:spPr bwMode="auto">
          <a:xfrm>
            <a:off x="4953000" y="3990975"/>
            <a:ext cx="576263" cy="1038225"/>
          </a:xfrm>
          <a:custGeom>
            <a:avLst/>
            <a:gdLst>
              <a:gd name="T0" fmla="*/ 0 w 363"/>
              <a:gd name="T1" fmla="*/ 654 h 654"/>
              <a:gd name="T2" fmla="*/ 135 w 363"/>
              <a:gd name="T3" fmla="*/ 567 h 654"/>
              <a:gd name="T4" fmla="*/ 152 w 363"/>
              <a:gd name="T5" fmla="*/ 502 h 654"/>
              <a:gd name="T6" fmla="*/ 199 w 363"/>
              <a:gd name="T7" fmla="*/ 467 h 654"/>
              <a:gd name="T8" fmla="*/ 244 w 363"/>
              <a:gd name="T9" fmla="*/ 358 h 654"/>
              <a:gd name="T10" fmla="*/ 290 w 363"/>
              <a:gd name="T11" fmla="*/ 302 h 654"/>
              <a:gd name="T12" fmla="*/ 318 w 363"/>
              <a:gd name="T13" fmla="*/ 211 h 654"/>
              <a:gd name="T14" fmla="*/ 344 w 363"/>
              <a:gd name="T15" fmla="*/ 154 h 654"/>
              <a:gd name="T16" fmla="*/ 363 w 363"/>
              <a:gd name="T17" fmla="*/ 0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3" h="654">
                <a:moveTo>
                  <a:pt x="0" y="654"/>
                </a:moveTo>
                <a:cubicBezTo>
                  <a:pt x="22" y="640"/>
                  <a:pt x="110" y="592"/>
                  <a:pt x="135" y="567"/>
                </a:cubicBezTo>
                <a:cubicBezTo>
                  <a:pt x="160" y="542"/>
                  <a:pt x="141" y="519"/>
                  <a:pt x="152" y="502"/>
                </a:cubicBezTo>
                <a:cubicBezTo>
                  <a:pt x="163" y="485"/>
                  <a:pt x="184" y="491"/>
                  <a:pt x="199" y="467"/>
                </a:cubicBezTo>
                <a:cubicBezTo>
                  <a:pt x="214" y="443"/>
                  <a:pt x="229" y="386"/>
                  <a:pt x="244" y="358"/>
                </a:cubicBezTo>
                <a:cubicBezTo>
                  <a:pt x="259" y="330"/>
                  <a:pt x="278" y="326"/>
                  <a:pt x="290" y="302"/>
                </a:cubicBezTo>
                <a:cubicBezTo>
                  <a:pt x="302" y="278"/>
                  <a:pt x="309" y="236"/>
                  <a:pt x="318" y="211"/>
                </a:cubicBezTo>
                <a:cubicBezTo>
                  <a:pt x="327" y="186"/>
                  <a:pt x="337" y="189"/>
                  <a:pt x="344" y="154"/>
                </a:cubicBezTo>
                <a:cubicBezTo>
                  <a:pt x="351" y="119"/>
                  <a:pt x="359" y="32"/>
                  <a:pt x="363" y="0"/>
                </a:cubicBezTo>
              </a:path>
            </a:pathLst>
          </a:custGeom>
          <a:noFill/>
          <a:ln w="57240" cap="sq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5535613" y="3276600"/>
            <a:ext cx="827087" cy="671513"/>
          </a:xfrm>
          <a:custGeom>
            <a:avLst/>
            <a:gdLst>
              <a:gd name="T0" fmla="*/ 6 w 521"/>
              <a:gd name="T1" fmla="*/ 423 h 423"/>
              <a:gd name="T2" fmla="*/ 17 w 521"/>
              <a:gd name="T3" fmla="*/ 336 h 423"/>
              <a:gd name="T4" fmla="*/ 106 w 521"/>
              <a:gd name="T5" fmla="*/ 194 h 423"/>
              <a:gd name="T6" fmla="*/ 305 w 521"/>
              <a:gd name="T7" fmla="*/ 96 h 423"/>
              <a:gd name="T8" fmla="*/ 401 w 521"/>
              <a:gd name="T9" fmla="*/ 48 h 423"/>
              <a:gd name="T10" fmla="*/ 521 w 521"/>
              <a:gd name="T11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1" h="423">
                <a:moveTo>
                  <a:pt x="6" y="423"/>
                </a:moveTo>
                <a:cubicBezTo>
                  <a:pt x="9" y="409"/>
                  <a:pt x="0" y="374"/>
                  <a:pt x="17" y="336"/>
                </a:cubicBezTo>
                <a:cubicBezTo>
                  <a:pt x="34" y="298"/>
                  <a:pt x="58" y="234"/>
                  <a:pt x="106" y="194"/>
                </a:cubicBezTo>
                <a:cubicBezTo>
                  <a:pt x="154" y="154"/>
                  <a:pt x="256" y="120"/>
                  <a:pt x="305" y="96"/>
                </a:cubicBezTo>
                <a:cubicBezTo>
                  <a:pt x="354" y="72"/>
                  <a:pt x="365" y="64"/>
                  <a:pt x="401" y="48"/>
                </a:cubicBezTo>
                <a:cubicBezTo>
                  <a:pt x="437" y="32"/>
                  <a:pt x="496" y="10"/>
                  <a:pt x="521" y="0"/>
                </a:cubicBezTo>
              </a:path>
            </a:pathLst>
          </a:custGeom>
          <a:noFill/>
          <a:ln w="57240" cap="sq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5765800" y="3186113"/>
            <a:ext cx="584200" cy="185737"/>
          </a:xfrm>
          <a:custGeom>
            <a:avLst/>
            <a:gdLst>
              <a:gd name="T0" fmla="*/ 368 w 368"/>
              <a:gd name="T1" fmla="*/ 1 h 117"/>
              <a:gd name="T2" fmla="*/ 217 w 368"/>
              <a:gd name="T3" fmla="*/ 4 h 117"/>
              <a:gd name="T4" fmla="*/ 176 w 368"/>
              <a:gd name="T5" fmla="*/ 9 h 117"/>
              <a:gd name="T6" fmla="*/ 80 w 368"/>
              <a:gd name="T7" fmla="*/ 57 h 117"/>
              <a:gd name="T8" fmla="*/ 0 w 368"/>
              <a:gd name="T9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" h="117">
                <a:moveTo>
                  <a:pt x="368" y="1"/>
                </a:moveTo>
                <a:cubicBezTo>
                  <a:pt x="344" y="1"/>
                  <a:pt x="249" y="3"/>
                  <a:pt x="217" y="4"/>
                </a:cubicBezTo>
                <a:cubicBezTo>
                  <a:pt x="185" y="5"/>
                  <a:pt x="199" y="0"/>
                  <a:pt x="176" y="9"/>
                </a:cubicBezTo>
                <a:cubicBezTo>
                  <a:pt x="153" y="18"/>
                  <a:pt x="109" y="39"/>
                  <a:pt x="80" y="57"/>
                </a:cubicBezTo>
                <a:cubicBezTo>
                  <a:pt x="51" y="75"/>
                  <a:pt x="17" y="105"/>
                  <a:pt x="0" y="117"/>
                </a:cubicBezTo>
              </a:path>
            </a:pathLst>
          </a:custGeom>
          <a:noFill/>
          <a:ln w="57240" cap="sq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3835400" y="2222500"/>
            <a:ext cx="196850" cy="520700"/>
          </a:xfrm>
          <a:custGeom>
            <a:avLst/>
            <a:gdLst>
              <a:gd name="T0" fmla="*/ 124 w 124"/>
              <a:gd name="T1" fmla="*/ 0 h 328"/>
              <a:gd name="T2" fmla="*/ 76 w 124"/>
              <a:gd name="T3" fmla="*/ 148 h 328"/>
              <a:gd name="T4" fmla="*/ 0 w 124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" h="328">
                <a:moveTo>
                  <a:pt x="124" y="0"/>
                </a:moveTo>
                <a:cubicBezTo>
                  <a:pt x="116" y="25"/>
                  <a:pt x="97" y="93"/>
                  <a:pt x="76" y="148"/>
                </a:cubicBezTo>
                <a:cubicBezTo>
                  <a:pt x="55" y="203"/>
                  <a:pt x="16" y="291"/>
                  <a:pt x="0" y="328"/>
                </a:cubicBezTo>
              </a:path>
            </a:pathLst>
          </a:custGeom>
          <a:noFill/>
          <a:ln w="57240" cap="sq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3683000" y="2743200"/>
            <a:ext cx="152400" cy="457200"/>
          </a:xfrm>
          <a:custGeom>
            <a:avLst/>
            <a:gdLst>
              <a:gd name="T0" fmla="*/ 96 w 96"/>
              <a:gd name="T1" fmla="*/ 0 h 288"/>
              <a:gd name="T2" fmla="*/ 48 w 96"/>
              <a:gd name="T3" fmla="*/ 144 h 288"/>
              <a:gd name="T4" fmla="*/ 0 w 96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288">
                <a:moveTo>
                  <a:pt x="96" y="0"/>
                </a:moveTo>
                <a:cubicBezTo>
                  <a:pt x="80" y="48"/>
                  <a:pt x="64" y="96"/>
                  <a:pt x="48" y="144"/>
                </a:cubicBezTo>
                <a:cubicBezTo>
                  <a:pt x="32" y="192"/>
                  <a:pt x="16" y="240"/>
                  <a:pt x="0" y="288"/>
                </a:cubicBezTo>
              </a:path>
            </a:pathLst>
          </a:custGeom>
          <a:noFill/>
          <a:ln w="57240" cap="sq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Freeform 7"/>
          <p:cNvSpPr>
            <a:spLocks noChangeArrowheads="1"/>
          </p:cNvSpPr>
          <p:nvPr/>
        </p:nvSpPr>
        <p:spPr bwMode="auto">
          <a:xfrm>
            <a:off x="3409950" y="3219450"/>
            <a:ext cx="639763" cy="1733550"/>
          </a:xfrm>
          <a:custGeom>
            <a:avLst/>
            <a:gdLst>
              <a:gd name="T0" fmla="*/ 172 w 402"/>
              <a:gd name="T1" fmla="*/ 0 h 1092"/>
              <a:gd name="T2" fmla="*/ 180 w 402"/>
              <a:gd name="T3" fmla="*/ 100 h 1092"/>
              <a:gd name="T4" fmla="*/ 164 w 402"/>
              <a:gd name="T5" fmla="*/ 180 h 1092"/>
              <a:gd name="T6" fmla="*/ 140 w 402"/>
              <a:gd name="T7" fmla="*/ 244 h 1092"/>
              <a:gd name="T8" fmla="*/ 74 w 402"/>
              <a:gd name="T9" fmla="*/ 331 h 1092"/>
              <a:gd name="T10" fmla="*/ 28 w 402"/>
              <a:gd name="T11" fmla="*/ 422 h 1092"/>
              <a:gd name="T12" fmla="*/ 10 w 402"/>
              <a:gd name="T13" fmla="*/ 514 h 1092"/>
              <a:gd name="T14" fmla="*/ 19 w 402"/>
              <a:gd name="T15" fmla="*/ 687 h 1092"/>
              <a:gd name="T16" fmla="*/ 10 w 402"/>
              <a:gd name="T17" fmla="*/ 733 h 1092"/>
              <a:gd name="T18" fmla="*/ 76 w 402"/>
              <a:gd name="T19" fmla="*/ 881 h 1092"/>
              <a:gd name="T20" fmla="*/ 210 w 402"/>
              <a:gd name="T21" fmla="*/ 996 h 1092"/>
              <a:gd name="T22" fmla="*/ 402 w 402"/>
              <a:gd name="T23" fmla="*/ 1092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2" h="1092">
                <a:moveTo>
                  <a:pt x="172" y="0"/>
                </a:moveTo>
                <a:cubicBezTo>
                  <a:pt x="173" y="17"/>
                  <a:pt x="181" y="70"/>
                  <a:pt x="180" y="100"/>
                </a:cubicBezTo>
                <a:cubicBezTo>
                  <a:pt x="179" y="130"/>
                  <a:pt x="171" y="156"/>
                  <a:pt x="164" y="180"/>
                </a:cubicBezTo>
                <a:cubicBezTo>
                  <a:pt x="157" y="204"/>
                  <a:pt x="155" y="219"/>
                  <a:pt x="140" y="244"/>
                </a:cubicBezTo>
                <a:cubicBezTo>
                  <a:pt x="125" y="269"/>
                  <a:pt x="93" y="302"/>
                  <a:pt x="74" y="331"/>
                </a:cubicBezTo>
                <a:cubicBezTo>
                  <a:pt x="55" y="360"/>
                  <a:pt x="39" y="392"/>
                  <a:pt x="28" y="422"/>
                </a:cubicBezTo>
                <a:cubicBezTo>
                  <a:pt x="17" y="452"/>
                  <a:pt x="11" y="470"/>
                  <a:pt x="10" y="514"/>
                </a:cubicBezTo>
                <a:cubicBezTo>
                  <a:pt x="9" y="558"/>
                  <a:pt x="19" y="651"/>
                  <a:pt x="19" y="687"/>
                </a:cubicBezTo>
                <a:cubicBezTo>
                  <a:pt x="19" y="723"/>
                  <a:pt x="0" y="701"/>
                  <a:pt x="10" y="733"/>
                </a:cubicBezTo>
                <a:cubicBezTo>
                  <a:pt x="20" y="765"/>
                  <a:pt x="43" y="837"/>
                  <a:pt x="76" y="881"/>
                </a:cubicBezTo>
                <a:cubicBezTo>
                  <a:pt x="109" y="925"/>
                  <a:pt x="156" y="961"/>
                  <a:pt x="210" y="996"/>
                </a:cubicBezTo>
                <a:cubicBezTo>
                  <a:pt x="264" y="1031"/>
                  <a:pt x="362" y="1072"/>
                  <a:pt x="402" y="1092"/>
                </a:cubicBezTo>
              </a:path>
            </a:pathLst>
          </a:custGeom>
          <a:noFill/>
          <a:ln w="57240" cap="sq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572000" y="4648200"/>
            <a:ext cx="114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b="1">
                <a:solidFill>
                  <a:srgbClr val="000000"/>
                </a:solidFill>
              </a:rPr>
              <a:t>Mũi Hảo Vọng</a:t>
            </a:r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4038600" y="4813300"/>
            <a:ext cx="685800" cy="158750"/>
          </a:xfrm>
          <a:custGeom>
            <a:avLst/>
            <a:gdLst>
              <a:gd name="T0" fmla="*/ 0 w 432"/>
              <a:gd name="T1" fmla="*/ 88 h 100"/>
              <a:gd name="T2" fmla="*/ 126 w 432"/>
              <a:gd name="T3" fmla="*/ 94 h 100"/>
              <a:gd name="T4" fmla="*/ 186 w 432"/>
              <a:gd name="T5" fmla="*/ 76 h 100"/>
              <a:gd name="T6" fmla="*/ 252 w 432"/>
              <a:gd name="T7" fmla="*/ 10 h 100"/>
              <a:gd name="T8" fmla="*/ 318 w 432"/>
              <a:gd name="T9" fmla="*/ 16 h 100"/>
              <a:gd name="T10" fmla="*/ 432 w 432"/>
              <a:gd name="T1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2" h="100">
                <a:moveTo>
                  <a:pt x="0" y="88"/>
                </a:moveTo>
                <a:cubicBezTo>
                  <a:pt x="21" y="89"/>
                  <a:pt x="95" y="96"/>
                  <a:pt x="126" y="94"/>
                </a:cubicBezTo>
                <a:cubicBezTo>
                  <a:pt x="157" y="92"/>
                  <a:pt x="165" y="90"/>
                  <a:pt x="186" y="76"/>
                </a:cubicBezTo>
                <a:cubicBezTo>
                  <a:pt x="207" y="62"/>
                  <a:pt x="230" y="20"/>
                  <a:pt x="252" y="10"/>
                </a:cubicBezTo>
                <a:cubicBezTo>
                  <a:pt x="274" y="0"/>
                  <a:pt x="288" y="1"/>
                  <a:pt x="318" y="16"/>
                </a:cubicBezTo>
                <a:cubicBezTo>
                  <a:pt x="348" y="31"/>
                  <a:pt x="408" y="83"/>
                  <a:pt x="432" y="100"/>
                </a:cubicBezTo>
              </a:path>
            </a:pathLst>
          </a:custGeom>
          <a:noFill/>
          <a:ln w="57240" cap="sq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289300" y="2635250"/>
            <a:ext cx="609600" cy="228600"/>
          </a:xfrm>
          <a:prstGeom prst="rect">
            <a:avLst/>
          </a:prstGeom>
          <a:noFill/>
          <a:ln w="9360" cap="sq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400" b="1">
                <a:solidFill>
                  <a:srgbClr val="008000"/>
                </a:solidFill>
              </a:rPr>
              <a:t>1498</a:t>
            </a:r>
          </a:p>
        </p:txBody>
      </p:sp>
      <p:sp>
        <p:nvSpPr>
          <p:cNvPr id="12299" name="Freeform 11"/>
          <p:cNvSpPr>
            <a:spLocks noChangeArrowheads="1"/>
          </p:cNvSpPr>
          <p:nvPr/>
        </p:nvSpPr>
        <p:spPr bwMode="auto">
          <a:xfrm>
            <a:off x="4006850" y="1912938"/>
            <a:ext cx="385763" cy="303212"/>
          </a:xfrm>
          <a:custGeom>
            <a:avLst/>
            <a:gdLst>
              <a:gd name="T0" fmla="*/ 44 w 243"/>
              <a:gd name="T1" fmla="*/ 42 h 191"/>
              <a:gd name="T2" fmla="*/ 68 w 243"/>
              <a:gd name="T3" fmla="*/ 5 h 191"/>
              <a:gd name="T4" fmla="*/ 196 w 243"/>
              <a:gd name="T5" fmla="*/ 0 h 191"/>
              <a:gd name="T6" fmla="*/ 224 w 243"/>
              <a:gd name="T7" fmla="*/ 7 h 191"/>
              <a:gd name="T8" fmla="*/ 224 w 243"/>
              <a:gd name="T9" fmla="*/ 43 h 191"/>
              <a:gd name="T10" fmla="*/ 231 w 243"/>
              <a:gd name="T11" fmla="*/ 70 h 191"/>
              <a:gd name="T12" fmla="*/ 201 w 243"/>
              <a:gd name="T13" fmla="*/ 89 h 191"/>
              <a:gd name="T14" fmla="*/ 176 w 243"/>
              <a:gd name="T15" fmla="*/ 158 h 191"/>
              <a:gd name="T16" fmla="*/ 142 w 243"/>
              <a:gd name="T17" fmla="*/ 191 h 191"/>
              <a:gd name="T18" fmla="*/ 68 w 243"/>
              <a:gd name="T19" fmla="*/ 191 h 191"/>
              <a:gd name="T20" fmla="*/ 40 w 243"/>
              <a:gd name="T21" fmla="*/ 99 h 191"/>
              <a:gd name="T22" fmla="*/ 24 w 243"/>
              <a:gd name="T23" fmla="*/ 43 h 191"/>
              <a:gd name="T24" fmla="*/ 44 w 243"/>
              <a:gd name="T25" fmla="*/ 42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360" cap="sq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Freeform 12"/>
          <p:cNvSpPr>
            <a:spLocks noChangeArrowheads="1"/>
          </p:cNvSpPr>
          <p:nvPr/>
        </p:nvSpPr>
        <p:spPr bwMode="auto">
          <a:xfrm>
            <a:off x="3830638" y="1962150"/>
            <a:ext cx="307975" cy="254000"/>
          </a:xfrm>
          <a:custGeom>
            <a:avLst/>
            <a:gdLst>
              <a:gd name="T0" fmla="*/ 123 w 194"/>
              <a:gd name="T1" fmla="*/ 0 h 160"/>
              <a:gd name="T2" fmla="*/ 65 w 194"/>
              <a:gd name="T3" fmla="*/ 120 h 160"/>
              <a:gd name="T4" fmla="*/ 153 w 194"/>
              <a:gd name="T5" fmla="*/ 160 h 160"/>
              <a:gd name="T6" fmla="*/ 147 w 194"/>
              <a:gd name="T7" fmla="*/ 52 h 160"/>
              <a:gd name="T8" fmla="*/ 123 w 194"/>
              <a:gd name="T9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360" cap="sq">
            <a:solidFill>
              <a:srgbClr val="99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3505200" y="18288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900" b="1">
                <a:solidFill>
                  <a:srgbClr val="000000"/>
                </a:solidFill>
              </a:rPr>
              <a:t>BỒ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900" b="1">
                <a:solidFill>
                  <a:srgbClr val="000000"/>
                </a:solidFill>
              </a:rPr>
              <a:t>       ĐÀO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900" b="1">
                <a:solidFill>
                  <a:srgbClr val="000000"/>
                </a:solidFill>
              </a:rPr>
              <a:t>            NHA</a:t>
            </a:r>
          </a:p>
        </p:txBody>
      </p: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152400" y="4572000"/>
            <a:ext cx="2049463" cy="2201863"/>
            <a:chOff x="96" y="2880"/>
            <a:chExt cx="1291" cy="1387"/>
          </a:xfrm>
        </p:grpSpPr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96" y="2880"/>
              <a:ext cx="1291" cy="1387"/>
            </a:xfrm>
            <a:prstGeom prst="rect">
              <a:avLst/>
            </a:prstGeom>
            <a:solidFill>
              <a:srgbClr val="D6ECEE"/>
            </a:solidFill>
            <a:ln w="9360" cap="sq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407" y="2880"/>
              <a:ext cx="35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 u="sng">
                  <a:solidFill>
                    <a:srgbClr val="000000"/>
                  </a:solidFill>
                </a:rPr>
                <a:t>Chú giải</a:t>
              </a:r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206" y="3024"/>
              <a:ext cx="92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Những cuộc phát kiến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của  Bồ Đào Nha</a:t>
              </a:r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96" y="3312"/>
              <a:ext cx="151" cy="0"/>
            </a:xfrm>
            <a:prstGeom prst="line">
              <a:avLst/>
            </a:prstGeom>
            <a:noFill/>
            <a:ln w="38160" cap="sq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>
              <a:off x="96" y="3504"/>
              <a:ext cx="151" cy="0"/>
            </a:xfrm>
            <a:prstGeom prst="line">
              <a:avLst/>
            </a:prstGeom>
            <a:noFill/>
            <a:ln w="38160" cap="sq">
              <a:solidFill>
                <a:srgbClr val="0099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264" y="3264"/>
              <a:ext cx="77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Hành trình của Đi a xơ</a:t>
              </a:r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303" y="3456"/>
              <a:ext cx="1032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Hành trình của Vaxcô đơ Gama</a:t>
              </a:r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200" y="3648"/>
              <a:ext cx="92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Những cuộc phát kiến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của  Tây Ban Nha</a:t>
              </a:r>
            </a:p>
          </p:txBody>
        </p:sp>
        <p:grpSp>
          <p:nvGrpSpPr>
            <p:cNvPr id="12311" name="Group 23"/>
            <p:cNvGrpSpPr>
              <a:grpSpLocks/>
            </p:cNvGrpSpPr>
            <p:nvPr/>
          </p:nvGrpSpPr>
          <p:grpSpPr bwMode="auto">
            <a:xfrm>
              <a:off x="96" y="4080"/>
              <a:ext cx="1135" cy="91"/>
              <a:chOff x="96" y="4080"/>
              <a:chExt cx="1135" cy="91"/>
            </a:xfrm>
          </p:grpSpPr>
          <p:sp>
            <p:nvSpPr>
              <p:cNvPr id="12312" name="Line 24"/>
              <p:cNvSpPr>
                <a:spLocks noChangeShapeType="1"/>
              </p:cNvSpPr>
              <p:nvPr/>
            </p:nvSpPr>
            <p:spPr bwMode="auto">
              <a:xfrm>
                <a:off x="96" y="4128"/>
                <a:ext cx="150" cy="0"/>
              </a:xfrm>
              <a:prstGeom prst="line">
                <a:avLst/>
              </a:prstGeom>
              <a:noFill/>
              <a:ln w="38160" cap="sq">
                <a:solidFill>
                  <a:srgbClr val="CC66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Rectangle 25"/>
              <p:cNvSpPr>
                <a:spLocks noChangeArrowheads="1"/>
              </p:cNvSpPr>
              <p:nvPr/>
            </p:nvSpPr>
            <p:spPr bwMode="auto">
              <a:xfrm>
                <a:off x="251" y="4080"/>
                <a:ext cx="980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b="1">
                    <a:solidFill>
                      <a:srgbClr val="000000"/>
                    </a:solidFill>
                  </a:rPr>
                  <a:t>Hành trình của F.Ma gien lan</a:t>
                </a:r>
              </a:p>
            </p:txBody>
          </p:sp>
        </p:grp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>
              <a:off x="96" y="3936"/>
              <a:ext cx="151" cy="0"/>
            </a:xfrm>
            <a:prstGeom prst="line">
              <a:avLst/>
            </a:prstGeom>
            <a:noFill/>
            <a:ln w="38160" cap="sq">
              <a:solidFill>
                <a:srgbClr val="99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252" y="3888"/>
              <a:ext cx="979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Hành trình của C.Côlômbô</a:t>
              </a:r>
            </a:p>
          </p:txBody>
        </p:sp>
      </p:grp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8915400" y="664845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b="1">
                <a:solidFill>
                  <a:srgbClr val="000099"/>
                </a:solidFill>
              </a:rPr>
              <a:t>5</a:t>
            </a:r>
          </a:p>
        </p:txBody>
      </p: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983413" y="441325"/>
            <a:ext cx="2125662" cy="2627313"/>
            <a:chOff x="4399" y="278"/>
            <a:chExt cx="1339" cy="1655"/>
          </a:xfrm>
        </p:grpSpPr>
        <p:pic>
          <p:nvPicPr>
            <p:cNvPr id="12318" name="Picture 30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" y="278"/>
              <a:ext cx="1320" cy="1635"/>
            </a:xfrm>
            <a:prstGeom prst="rect">
              <a:avLst/>
            </a:prstGeom>
            <a:noFill/>
            <a:ln w="9360" cap="sq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12000" contrast="12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4439" y="1769"/>
              <a:ext cx="1299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600" b="1">
                  <a:solidFill>
                    <a:srgbClr val="FFFF00"/>
                  </a:solidFill>
                </a:rPr>
                <a:t>Vaxcô Đơ Gama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416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4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3" grpId="0" animBg="1"/>
      <p:bldP spid="12294" grpId="0" animBg="1"/>
      <p:bldP spid="12295" grpId="0" animBg="1"/>
      <p:bldP spid="122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Freeform 2"/>
          <p:cNvSpPr>
            <a:spLocks/>
          </p:cNvSpPr>
          <p:nvPr/>
        </p:nvSpPr>
        <p:spPr bwMode="auto">
          <a:xfrm>
            <a:off x="3689350" y="2222500"/>
            <a:ext cx="501650" cy="488950"/>
          </a:xfrm>
          <a:custGeom>
            <a:avLst/>
            <a:gdLst>
              <a:gd name="T0" fmla="*/ 316 w 316"/>
              <a:gd name="T1" fmla="*/ 0 h 308"/>
              <a:gd name="T2" fmla="*/ 208 w 316"/>
              <a:gd name="T3" fmla="*/ 44 h 308"/>
              <a:gd name="T4" fmla="*/ 132 w 316"/>
              <a:gd name="T5" fmla="*/ 108 h 308"/>
              <a:gd name="T6" fmla="*/ 68 w 316"/>
              <a:gd name="T7" fmla="*/ 236 h 308"/>
              <a:gd name="T8" fmla="*/ 0 w 316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" h="308">
                <a:moveTo>
                  <a:pt x="316" y="0"/>
                </a:moveTo>
                <a:cubicBezTo>
                  <a:pt x="299" y="7"/>
                  <a:pt x="239" y="26"/>
                  <a:pt x="208" y="44"/>
                </a:cubicBezTo>
                <a:cubicBezTo>
                  <a:pt x="177" y="62"/>
                  <a:pt x="155" y="76"/>
                  <a:pt x="132" y="108"/>
                </a:cubicBezTo>
                <a:cubicBezTo>
                  <a:pt x="109" y="140"/>
                  <a:pt x="90" y="203"/>
                  <a:pt x="68" y="236"/>
                </a:cubicBezTo>
                <a:cubicBezTo>
                  <a:pt x="46" y="269"/>
                  <a:pt x="14" y="293"/>
                  <a:pt x="0" y="308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3365500" y="2743200"/>
            <a:ext cx="292100" cy="755650"/>
          </a:xfrm>
          <a:custGeom>
            <a:avLst/>
            <a:gdLst>
              <a:gd name="T0" fmla="*/ 184 w 184"/>
              <a:gd name="T1" fmla="*/ 0 h 476"/>
              <a:gd name="T2" fmla="*/ 60 w 184"/>
              <a:gd name="T3" fmla="*/ 176 h 476"/>
              <a:gd name="T4" fmla="*/ 0 w 184"/>
              <a:gd name="T5" fmla="*/ 47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4" h="476">
                <a:moveTo>
                  <a:pt x="184" y="0"/>
                </a:moveTo>
                <a:cubicBezTo>
                  <a:pt x="163" y="29"/>
                  <a:pt x="91" y="97"/>
                  <a:pt x="60" y="176"/>
                </a:cubicBezTo>
                <a:cubicBezTo>
                  <a:pt x="29" y="255"/>
                  <a:pt x="12" y="414"/>
                  <a:pt x="0" y="476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2755900" y="4191000"/>
            <a:ext cx="652463" cy="1524000"/>
          </a:xfrm>
          <a:custGeom>
            <a:avLst/>
            <a:gdLst>
              <a:gd name="T0" fmla="*/ 384 w 410"/>
              <a:gd name="T1" fmla="*/ 0 h 960"/>
              <a:gd name="T2" fmla="*/ 384 w 410"/>
              <a:gd name="T3" fmla="*/ 152 h 960"/>
              <a:gd name="T4" fmla="*/ 228 w 410"/>
              <a:gd name="T5" fmla="*/ 344 h 960"/>
              <a:gd name="T6" fmla="*/ 144 w 410"/>
              <a:gd name="T7" fmla="*/ 556 h 960"/>
              <a:gd name="T8" fmla="*/ 124 w 410"/>
              <a:gd name="T9" fmla="*/ 588 h 960"/>
              <a:gd name="T10" fmla="*/ 104 w 410"/>
              <a:gd name="T11" fmla="*/ 636 h 960"/>
              <a:gd name="T12" fmla="*/ 80 w 410"/>
              <a:gd name="T13" fmla="*/ 712 h 960"/>
              <a:gd name="T14" fmla="*/ 52 w 410"/>
              <a:gd name="T15" fmla="*/ 812 h 960"/>
              <a:gd name="T16" fmla="*/ 0 w 410"/>
              <a:gd name="T17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0" h="960">
                <a:moveTo>
                  <a:pt x="384" y="0"/>
                </a:moveTo>
                <a:cubicBezTo>
                  <a:pt x="396" y="46"/>
                  <a:pt x="410" y="95"/>
                  <a:pt x="384" y="152"/>
                </a:cubicBezTo>
                <a:cubicBezTo>
                  <a:pt x="358" y="209"/>
                  <a:pt x="268" y="277"/>
                  <a:pt x="228" y="344"/>
                </a:cubicBezTo>
                <a:cubicBezTo>
                  <a:pt x="188" y="411"/>
                  <a:pt x="161" y="515"/>
                  <a:pt x="144" y="556"/>
                </a:cubicBezTo>
                <a:cubicBezTo>
                  <a:pt x="127" y="597"/>
                  <a:pt x="131" y="575"/>
                  <a:pt x="124" y="588"/>
                </a:cubicBezTo>
                <a:cubicBezTo>
                  <a:pt x="117" y="601"/>
                  <a:pt x="111" y="615"/>
                  <a:pt x="104" y="636"/>
                </a:cubicBezTo>
                <a:cubicBezTo>
                  <a:pt x="97" y="657"/>
                  <a:pt x="89" y="683"/>
                  <a:pt x="80" y="712"/>
                </a:cubicBezTo>
                <a:cubicBezTo>
                  <a:pt x="71" y="741"/>
                  <a:pt x="65" y="771"/>
                  <a:pt x="52" y="812"/>
                </a:cubicBezTo>
                <a:cubicBezTo>
                  <a:pt x="39" y="853"/>
                  <a:pt x="11" y="929"/>
                  <a:pt x="0" y="960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2006600" y="4489450"/>
            <a:ext cx="654050" cy="1257300"/>
          </a:xfrm>
          <a:custGeom>
            <a:avLst/>
            <a:gdLst>
              <a:gd name="T0" fmla="*/ 0 w 412"/>
              <a:gd name="T1" fmla="*/ 0 h 792"/>
              <a:gd name="T2" fmla="*/ 180 w 412"/>
              <a:gd name="T3" fmla="*/ 168 h 792"/>
              <a:gd name="T4" fmla="*/ 228 w 412"/>
              <a:gd name="T5" fmla="*/ 400 h 792"/>
              <a:gd name="T6" fmla="*/ 228 w 412"/>
              <a:gd name="T7" fmla="*/ 540 h 792"/>
              <a:gd name="T8" fmla="*/ 245 w 412"/>
              <a:gd name="T9" fmla="*/ 654 h 792"/>
              <a:gd name="T10" fmla="*/ 308 w 412"/>
              <a:gd name="T11" fmla="*/ 728 h 792"/>
              <a:gd name="T12" fmla="*/ 332 w 412"/>
              <a:gd name="T13" fmla="*/ 760 h 792"/>
              <a:gd name="T14" fmla="*/ 412 w 412"/>
              <a:gd name="T15" fmla="*/ 79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792">
                <a:moveTo>
                  <a:pt x="0" y="0"/>
                </a:moveTo>
                <a:cubicBezTo>
                  <a:pt x="29" y="28"/>
                  <a:pt x="142" y="101"/>
                  <a:pt x="180" y="168"/>
                </a:cubicBezTo>
                <a:cubicBezTo>
                  <a:pt x="218" y="235"/>
                  <a:pt x="220" y="338"/>
                  <a:pt x="228" y="400"/>
                </a:cubicBezTo>
                <a:cubicBezTo>
                  <a:pt x="236" y="462"/>
                  <a:pt x="225" y="498"/>
                  <a:pt x="228" y="540"/>
                </a:cubicBezTo>
                <a:cubicBezTo>
                  <a:pt x="231" y="582"/>
                  <a:pt x="232" y="623"/>
                  <a:pt x="245" y="654"/>
                </a:cubicBezTo>
                <a:cubicBezTo>
                  <a:pt x="258" y="685"/>
                  <a:pt x="293" y="710"/>
                  <a:pt x="308" y="728"/>
                </a:cubicBezTo>
                <a:cubicBezTo>
                  <a:pt x="323" y="746"/>
                  <a:pt x="315" y="749"/>
                  <a:pt x="332" y="760"/>
                </a:cubicBezTo>
                <a:cubicBezTo>
                  <a:pt x="349" y="771"/>
                  <a:pt x="395" y="785"/>
                  <a:pt x="412" y="792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3352800" y="3543300"/>
            <a:ext cx="77788" cy="571500"/>
          </a:xfrm>
          <a:custGeom>
            <a:avLst/>
            <a:gdLst>
              <a:gd name="T0" fmla="*/ 8 w 49"/>
              <a:gd name="T1" fmla="*/ 0 h 360"/>
              <a:gd name="T2" fmla="*/ 48 w 49"/>
              <a:gd name="T3" fmla="*/ 168 h 360"/>
              <a:gd name="T4" fmla="*/ 0 w 49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" h="360">
                <a:moveTo>
                  <a:pt x="8" y="0"/>
                </a:moveTo>
                <a:cubicBezTo>
                  <a:pt x="13" y="28"/>
                  <a:pt x="49" y="108"/>
                  <a:pt x="48" y="168"/>
                </a:cubicBezTo>
                <a:cubicBezTo>
                  <a:pt x="47" y="228"/>
                  <a:pt x="20" y="296"/>
                  <a:pt x="0" y="360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743200" y="5715000"/>
            <a:ext cx="533400" cy="152400"/>
          </a:xfrm>
          <a:prstGeom prst="rect">
            <a:avLst/>
          </a:prstGeom>
          <a:solidFill>
            <a:srgbClr val="D6EC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200" b="1">
                <a:solidFill>
                  <a:srgbClr val="000099"/>
                </a:solidFill>
              </a:rPr>
              <a:t>11-1519</a:t>
            </a:r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7708900" y="3060700"/>
            <a:ext cx="1358900" cy="596900"/>
          </a:xfrm>
          <a:custGeom>
            <a:avLst/>
            <a:gdLst>
              <a:gd name="T0" fmla="*/ 856 w 856"/>
              <a:gd name="T1" fmla="*/ 376 h 376"/>
              <a:gd name="T2" fmla="*/ 760 w 856"/>
              <a:gd name="T3" fmla="*/ 328 h 376"/>
              <a:gd name="T4" fmla="*/ 520 w 856"/>
              <a:gd name="T5" fmla="*/ 136 h 376"/>
              <a:gd name="T6" fmla="*/ 380 w 856"/>
              <a:gd name="T7" fmla="*/ 68 h 376"/>
              <a:gd name="T8" fmla="*/ 180 w 856"/>
              <a:gd name="T9" fmla="*/ 28 h 376"/>
              <a:gd name="T10" fmla="*/ 0 w 856"/>
              <a:gd name="T11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6" h="376">
                <a:moveTo>
                  <a:pt x="856" y="376"/>
                </a:moveTo>
                <a:cubicBezTo>
                  <a:pt x="836" y="372"/>
                  <a:pt x="816" y="368"/>
                  <a:pt x="760" y="328"/>
                </a:cubicBezTo>
                <a:cubicBezTo>
                  <a:pt x="704" y="288"/>
                  <a:pt x="583" y="179"/>
                  <a:pt x="520" y="136"/>
                </a:cubicBezTo>
                <a:cubicBezTo>
                  <a:pt x="457" y="93"/>
                  <a:pt x="437" y="86"/>
                  <a:pt x="380" y="68"/>
                </a:cubicBezTo>
                <a:cubicBezTo>
                  <a:pt x="323" y="50"/>
                  <a:pt x="243" y="39"/>
                  <a:pt x="180" y="28"/>
                </a:cubicBezTo>
                <a:cubicBezTo>
                  <a:pt x="117" y="17"/>
                  <a:pt x="37" y="6"/>
                  <a:pt x="0" y="0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4457700" y="3924300"/>
            <a:ext cx="374650" cy="1054100"/>
          </a:xfrm>
          <a:custGeom>
            <a:avLst/>
            <a:gdLst>
              <a:gd name="T0" fmla="*/ 0 w 236"/>
              <a:gd name="T1" fmla="*/ 0 h 664"/>
              <a:gd name="T2" fmla="*/ 32 w 236"/>
              <a:gd name="T3" fmla="*/ 76 h 664"/>
              <a:gd name="T4" fmla="*/ 48 w 236"/>
              <a:gd name="T5" fmla="*/ 328 h 664"/>
              <a:gd name="T6" fmla="*/ 236 w 236"/>
              <a:gd name="T7" fmla="*/ 664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6" h="664">
                <a:moveTo>
                  <a:pt x="0" y="0"/>
                </a:moveTo>
                <a:cubicBezTo>
                  <a:pt x="5" y="13"/>
                  <a:pt x="24" y="21"/>
                  <a:pt x="32" y="76"/>
                </a:cubicBezTo>
                <a:cubicBezTo>
                  <a:pt x="40" y="131"/>
                  <a:pt x="14" y="230"/>
                  <a:pt x="48" y="328"/>
                </a:cubicBezTo>
                <a:cubicBezTo>
                  <a:pt x="82" y="426"/>
                  <a:pt x="197" y="594"/>
                  <a:pt x="236" y="664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4921250" y="4978400"/>
            <a:ext cx="1441450" cy="279400"/>
          </a:xfrm>
          <a:custGeom>
            <a:avLst/>
            <a:gdLst>
              <a:gd name="T0" fmla="*/ 0 w 908"/>
              <a:gd name="T1" fmla="*/ 0 h 176"/>
              <a:gd name="T2" fmla="*/ 260 w 908"/>
              <a:gd name="T3" fmla="*/ 112 h 176"/>
              <a:gd name="T4" fmla="*/ 404 w 908"/>
              <a:gd name="T5" fmla="*/ 160 h 176"/>
              <a:gd name="T6" fmla="*/ 692 w 908"/>
              <a:gd name="T7" fmla="*/ 160 h 176"/>
              <a:gd name="T8" fmla="*/ 908 w 908"/>
              <a:gd name="T9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8" h="176">
                <a:moveTo>
                  <a:pt x="0" y="0"/>
                </a:moveTo>
                <a:cubicBezTo>
                  <a:pt x="43" y="19"/>
                  <a:pt x="193" y="85"/>
                  <a:pt x="260" y="112"/>
                </a:cubicBezTo>
                <a:cubicBezTo>
                  <a:pt x="327" y="139"/>
                  <a:pt x="332" y="152"/>
                  <a:pt x="404" y="160"/>
                </a:cubicBezTo>
                <a:cubicBezTo>
                  <a:pt x="476" y="168"/>
                  <a:pt x="608" y="176"/>
                  <a:pt x="692" y="160"/>
                </a:cubicBezTo>
                <a:cubicBezTo>
                  <a:pt x="776" y="144"/>
                  <a:pt x="863" y="84"/>
                  <a:pt x="908" y="64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Freeform 11"/>
          <p:cNvSpPr>
            <a:spLocks noChangeArrowheads="1"/>
          </p:cNvSpPr>
          <p:nvPr/>
        </p:nvSpPr>
        <p:spPr bwMode="auto">
          <a:xfrm>
            <a:off x="6324600" y="2965450"/>
            <a:ext cx="1322388" cy="2139950"/>
          </a:xfrm>
          <a:custGeom>
            <a:avLst/>
            <a:gdLst>
              <a:gd name="T0" fmla="*/ 0 w 833"/>
              <a:gd name="T1" fmla="*/ 1348 h 1348"/>
              <a:gd name="T2" fmla="*/ 96 w 833"/>
              <a:gd name="T3" fmla="*/ 1252 h 1348"/>
              <a:gd name="T4" fmla="*/ 432 w 833"/>
              <a:gd name="T5" fmla="*/ 964 h 1348"/>
              <a:gd name="T6" fmla="*/ 768 w 833"/>
              <a:gd name="T7" fmla="*/ 628 h 1348"/>
              <a:gd name="T8" fmla="*/ 824 w 833"/>
              <a:gd name="T9" fmla="*/ 88 h 1348"/>
              <a:gd name="T10" fmla="*/ 824 w 833"/>
              <a:gd name="T11" fmla="*/ 100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3" h="1348">
                <a:moveTo>
                  <a:pt x="0" y="1348"/>
                </a:moveTo>
                <a:cubicBezTo>
                  <a:pt x="12" y="1332"/>
                  <a:pt x="24" y="1316"/>
                  <a:pt x="96" y="1252"/>
                </a:cubicBezTo>
                <a:cubicBezTo>
                  <a:pt x="168" y="1188"/>
                  <a:pt x="320" y="1068"/>
                  <a:pt x="432" y="964"/>
                </a:cubicBezTo>
                <a:cubicBezTo>
                  <a:pt x="544" y="860"/>
                  <a:pt x="703" y="774"/>
                  <a:pt x="768" y="628"/>
                </a:cubicBezTo>
                <a:cubicBezTo>
                  <a:pt x="833" y="482"/>
                  <a:pt x="815" y="176"/>
                  <a:pt x="824" y="88"/>
                </a:cubicBezTo>
                <a:cubicBezTo>
                  <a:pt x="833" y="0"/>
                  <a:pt x="824" y="98"/>
                  <a:pt x="824" y="100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7162800" y="2895600"/>
            <a:ext cx="990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000" b="1">
                <a:solidFill>
                  <a:srgbClr val="000000"/>
                </a:solidFill>
              </a:rPr>
              <a:t>PHILIPPIN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124200" y="4038600"/>
            <a:ext cx="533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000" b="1">
                <a:solidFill>
                  <a:srgbClr val="000000"/>
                </a:solidFill>
              </a:rPr>
              <a:t>BRAXIN</a:t>
            </a:r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>
            <a:off x="0" y="3886200"/>
            <a:ext cx="1962150" cy="590550"/>
          </a:xfrm>
          <a:custGeom>
            <a:avLst/>
            <a:gdLst>
              <a:gd name="T0" fmla="*/ 0 w 1236"/>
              <a:gd name="T1" fmla="*/ 0 h 372"/>
              <a:gd name="T2" fmla="*/ 144 w 1236"/>
              <a:gd name="T3" fmla="*/ 65 h 372"/>
              <a:gd name="T4" fmla="*/ 288 w 1236"/>
              <a:gd name="T5" fmla="*/ 131 h 372"/>
              <a:gd name="T6" fmla="*/ 708 w 1236"/>
              <a:gd name="T7" fmla="*/ 260 h 372"/>
              <a:gd name="T8" fmla="*/ 876 w 1236"/>
              <a:gd name="T9" fmla="*/ 292 h 372"/>
              <a:gd name="T10" fmla="*/ 1100 w 1236"/>
              <a:gd name="T11" fmla="*/ 332 h 372"/>
              <a:gd name="T12" fmla="*/ 1236 w 1236"/>
              <a:gd name="T13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6" h="372">
                <a:moveTo>
                  <a:pt x="0" y="0"/>
                </a:moveTo>
                <a:cubicBezTo>
                  <a:pt x="48" y="22"/>
                  <a:pt x="96" y="44"/>
                  <a:pt x="144" y="65"/>
                </a:cubicBezTo>
                <a:cubicBezTo>
                  <a:pt x="192" y="87"/>
                  <a:pt x="194" y="98"/>
                  <a:pt x="288" y="131"/>
                </a:cubicBezTo>
                <a:cubicBezTo>
                  <a:pt x="382" y="164"/>
                  <a:pt x="610" y="233"/>
                  <a:pt x="708" y="260"/>
                </a:cubicBezTo>
                <a:cubicBezTo>
                  <a:pt x="806" y="287"/>
                  <a:pt x="811" y="280"/>
                  <a:pt x="876" y="292"/>
                </a:cubicBezTo>
                <a:cubicBezTo>
                  <a:pt x="941" y="304"/>
                  <a:pt x="1040" y="319"/>
                  <a:pt x="1100" y="332"/>
                </a:cubicBezTo>
                <a:cubicBezTo>
                  <a:pt x="1160" y="345"/>
                  <a:pt x="1208" y="364"/>
                  <a:pt x="1236" y="372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3741738" y="2279650"/>
            <a:ext cx="696912" cy="1619250"/>
          </a:xfrm>
          <a:custGeom>
            <a:avLst/>
            <a:gdLst>
              <a:gd name="T0" fmla="*/ 279 w 439"/>
              <a:gd name="T1" fmla="*/ 0 h 1020"/>
              <a:gd name="T2" fmla="*/ 159 w 439"/>
              <a:gd name="T3" fmla="*/ 168 h 1020"/>
              <a:gd name="T4" fmla="*/ 59 w 439"/>
              <a:gd name="T5" fmla="*/ 376 h 1020"/>
              <a:gd name="T6" fmla="*/ 63 w 439"/>
              <a:gd name="T7" fmla="*/ 692 h 1020"/>
              <a:gd name="T8" fmla="*/ 439 w 439"/>
              <a:gd name="T9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" h="1020">
                <a:moveTo>
                  <a:pt x="279" y="0"/>
                </a:moveTo>
                <a:cubicBezTo>
                  <a:pt x="259" y="27"/>
                  <a:pt x="196" y="105"/>
                  <a:pt x="159" y="168"/>
                </a:cubicBezTo>
                <a:cubicBezTo>
                  <a:pt x="122" y="231"/>
                  <a:pt x="75" y="289"/>
                  <a:pt x="59" y="376"/>
                </a:cubicBezTo>
                <a:cubicBezTo>
                  <a:pt x="43" y="463"/>
                  <a:pt x="0" y="585"/>
                  <a:pt x="63" y="692"/>
                </a:cubicBezTo>
                <a:cubicBezTo>
                  <a:pt x="126" y="799"/>
                  <a:pt x="361" y="952"/>
                  <a:pt x="439" y="1020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152400" y="4572000"/>
            <a:ext cx="2049463" cy="2201863"/>
            <a:chOff x="96" y="2880"/>
            <a:chExt cx="1291" cy="1387"/>
          </a:xfrm>
        </p:grpSpPr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96" y="2880"/>
              <a:ext cx="1291" cy="1387"/>
            </a:xfrm>
            <a:prstGeom prst="rect">
              <a:avLst/>
            </a:prstGeom>
            <a:solidFill>
              <a:srgbClr val="D6ECEE"/>
            </a:solidFill>
            <a:ln w="9360" cap="sq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407" y="2880"/>
              <a:ext cx="35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 u="sng">
                  <a:solidFill>
                    <a:srgbClr val="000000"/>
                  </a:solidFill>
                </a:rPr>
                <a:t>Chú giải</a:t>
              </a:r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206" y="3024"/>
              <a:ext cx="92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Những cuộc phát kiến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của  Bồ Đào Nha</a:t>
              </a:r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>
              <a:off x="96" y="3312"/>
              <a:ext cx="151" cy="0"/>
            </a:xfrm>
            <a:prstGeom prst="line">
              <a:avLst/>
            </a:prstGeom>
            <a:noFill/>
            <a:ln w="38160" cap="sq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96" y="3504"/>
              <a:ext cx="151" cy="0"/>
            </a:xfrm>
            <a:prstGeom prst="line">
              <a:avLst/>
            </a:prstGeom>
            <a:noFill/>
            <a:ln w="38160" cap="sq">
              <a:solidFill>
                <a:srgbClr val="0099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264" y="3264"/>
              <a:ext cx="77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Hành trình của Đi a xơ</a:t>
              </a: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303" y="3456"/>
              <a:ext cx="1032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Hành trình của Vaxcô đơ Gama</a:t>
              </a:r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200" y="3648"/>
              <a:ext cx="92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Những cuộc phát kiến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của  Tây Ban Nha</a:t>
              </a:r>
            </a:p>
          </p:txBody>
        </p:sp>
        <p:grpSp>
          <p:nvGrpSpPr>
            <p:cNvPr id="13337" name="Group 25"/>
            <p:cNvGrpSpPr>
              <a:grpSpLocks/>
            </p:cNvGrpSpPr>
            <p:nvPr/>
          </p:nvGrpSpPr>
          <p:grpSpPr bwMode="auto">
            <a:xfrm>
              <a:off x="96" y="4080"/>
              <a:ext cx="1135" cy="91"/>
              <a:chOff x="96" y="4080"/>
              <a:chExt cx="1135" cy="91"/>
            </a:xfrm>
          </p:grpSpPr>
          <p:sp>
            <p:nvSpPr>
              <p:cNvPr id="13338" name="Line 26"/>
              <p:cNvSpPr>
                <a:spLocks noChangeShapeType="1"/>
              </p:cNvSpPr>
              <p:nvPr/>
            </p:nvSpPr>
            <p:spPr bwMode="auto">
              <a:xfrm>
                <a:off x="96" y="4128"/>
                <a:ext cx="150" cy="0"/>
              </a:xfrm>
              <a:prstGeom prst="line">
                <a:avLst/>
              </a:prstGeom>
              <a:noFill/>
              <a:ln w="38160" cap="sq">
                <a:solidFill>
                  <a:srgbClr val="CC66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Rectangle 27"/>
              <p:cNvSpPr>
                <a:spLocks noChangeArrowheads="1"/>
              </p:cNvSpPr>
              <p:nvPr/>
            </p:nvSpPr>
            <p:spPr bwMode="auto">
              <a:xfrm>
                <a:off x="251" y="4080"/>
                <a:ext cx="980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b="1">
                    <a:solidFill>
                      <a:srgbClr val="000000"/>
                    </a:solidFill>
                  </a:rPr>
                  <a:t>Hành trình của F.Ma gien lan</a:t>
                </a:r>
              </a:p>
            </p:txBody>
          </p:sp>
        </p:grp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96" y="3936"/>
              <a:ext cx="151" cy="0"/>
            </a:xfrm>
            <a:prstGeom prst="line">
              <a:avLst/>
            </a:prstGeom>
            <a:noFill/>
            <a:ln w="38160" cap="sq">
              <a:solidFill>
                <a:srgbClr val="99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252" y="3888"/>
              <a:ext cx="979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Hành trình của C.Côlômbô</a:t>
              </a:r>
            </a:p>
          </p:txBody>
        </p:sp>
      </p:grp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3314700" y="2228850"/>
            <a:ext cx="609600" cy="228600"/>
          </a:xfrm>
          <a:prstGeom prst="rect">
            <a:avLst/>
          </a:prstGeom>
          <a:noFill/>
          <a:ln w="9360" cap="sq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400" b="1">
                <a:solidFill>
                  <a:srgbClr val="CC6600"/>
                </a:solidFill>
              </a:rPr>
              <a:t>1519</a:t>
            </a:r>
          </a:p>
        </p:txBody>
      </p:sp>
      <p:sp>
        <p:nvSpPr>
          <p:cNvPr id="13343" name="Freeform 31"/>
          <p:cNvSpPr>
            <a:spLocks noChangeArrowheads="1"/>
          </p:cNvSpPr>
          <p:nvPr/>
        </p:nvSpPr>
        <p:spPr bwMode="auto">
          <a:xfrm>
            <a:off x="4006850" y="1912938"/>
            <a:ext cx="385763" cy="303212"/>
          </a:xfrm>
          <a:custGeom>
            <a:avLst/>
            <a:gdLst>
              <a:gd name="T0" fmla="*/ 44 w 243"/>
              <a:gd name="T1" fmla="*/ 42 h 191"/>
              <a:gd name="T2" fmla="*/ 68 w 243"/>
              <a:gd name="T3" fmla="*/ 5 h 191"/>
              <a:gd name="T4" fmla="*/ 196 w 243"/>
              <a:gd name="T5" fmla="*/ 0 h 191"/>
              <a:gd name="T6" fmla="*/ 224 w 243"/>
              <a:gd name="T7" fmla="*/ 7 h 191"/>
              <a:gd name="T8" fmla="*/ 224 w 243"/>
              <a:gd name="T9" fmla="*/ 43 h 191"/>
              <a:gd name="T10" fmla="*/ 231 w 243"/>
              <a:gd name="T11" fmla="*/ 70 h 191"/>
              <a:gd name="T12" fmla="*/ 201 w 243"/>
              <a:gd name="T13" fmla="*/ 89 h 191"/>
              <a:gd name="T14" fmla="*/ 176 w 243"/>
              <a:gd name="T15" fmla="*/ 158 h 191"/>
              <a:gd name="T16" fmla="*/ 142 w 243"/>
              <a:gd name="T17" fmla="*/ 191 h 191"/>
              <a:gd name="T18" fmla="*/ 68 w 243"/>
              <a:gd name="T19" fmla="*/ 191 h 191"/>
              <a:gd name="T20" fmla="*/ 40 w 243"/>
              <a:gd name="T21" fmla="*/ 99 h 191"/>
              <a:gd name="T22" fmla="*/ 24 w 243"/>
              <a:gd name="T23" fmla="*/ 43 h 191"/>
              <a:gd name="T24" fmla="*/ 44 w 243"/>
              <a:gd name="T25" fmla="*/ 42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360" cap="sq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Freeform 32"/>
          <p:cNvSpPr>
            <a:spLocks noChangeArrowheads="1"/>
          </p:cNvSpPr>
          <p:nvPr/>
        </p:nvSpPr>
        <p:spPr bwMode="auto">
          <a:xfrm>
            <a:off x="3830638" y="1962150"/>
            <a:ext cx="307975" cy="254000"/>
          </a:xfrm>
          <a:custGeom>
            <a:avLst/>
            <a:gdLst>
              <a:gd name="T0" fmla="*/ 123 w 194"/>
              <a:gd name="T1" fmla="*/ 0 h 160"/>
              <a:gd name="T2" fmla="*/ 65 w 194"/>
              <a:gd name="T3" fmla="*/ 120 h 160"/>
              <a:gd name="T4" fmla="*/ 153 w 194"/>
              <a:gd name="T5" fmla="*/ 160 h 160"/>
              <a:gd name="T6" fmla="*/ 147 w 194"/>
              <a:gd name="T7" fmla="*/ 52 h 160"/>
              <a:gd name="T8" fmla="*/ 123 w 194"/>
              <a:gd name="T9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360" cap="sq">
            <a:solidFill>
              <a:srgbClr val="99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3854450" y="1676400"/>
            <a:ext cx="30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000" b="1">
                <a:solidFill>
                  <a:srgbClr val="000000"/>
                </a:solidFill>
              </a:rPr>
              <a:t>TÂY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000" b="1">
                <a:solidFill>
                  <a:srgbClr val="000000"/>
                </a:solidFill>
              </a:rPr>
              <a:t>        BAN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000" b="1">
                <a:solidFill>
                  <a:srgbClr val="000000"/>
                </a:solidFill>
              </a:rPr>
              <a:t>               NHA</a:t>
            </a: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4267200" y="5029200"/>
            <a:ext cx="685800" cy="152400"/>
          </a:xfrm>
          <a:prstGeom prst="rect">
            <a:avLst/>
          </a:prstGeom>
          <a:solidFill>
            <a:srgbClr val="D6EC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200" b="1">
                <a:solidFill>
                  <a:srgbClr val="000099"/>
                </a:solidFill>
              </a:rPr>
              <a:t>13-2-1522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8020050" y="2819400"/>
            <a:ext cx="762000" cy="228600"/>
          </a:xfrm>
          <a:prstGeom prst="rect">
            <a:avLst/>
          </a:prstGeom>
          <a:solidFill>
            <a:srgbClr val="D6EC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200" b="1">
                <a:solidFill>
                  <a:srgbClr val="000099"/>
                </a:solidFill>
              </a:rPr>
              <a:t>06-3-1521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4495800" y="4419600"/>
            <a:ext cx="83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b="1">
                <a:solidFill>
                  <a:srgbClr val="000000"/>
                </a:solidFill>
              </a:rPr>
              <a:t>Mũi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b="1">
                <a:solidFill>
                  <a:srgbClr val="000000"/>
                </a:solidFill>
              </a:rPr>
              <a:t>Hảo Vọng</a:t>
            </a:r>
          </a:p>
        </p:txBody>
      </p:sp>
      <p:grpSp>
        <p:nvGrpSpPr>
          <p:cNvPr id="13349" name="Group 37"/>
          <p:cNvGrpSpPr>
            <a:grpSpLocks/>
          </p:cNvGrpSpPr>
          <p:nvPr/>
        </p:nvGrpSpPr>
        <p:grpSpPr bwMode="auto">
          <a:xfrm>
            <a:off x="7062788" y="423863"/>
            <a:ext cx="2005012" cy="2311400"/>
            <a:chOff x="4449" y="267"/>
            <a:chExt cx="1263" cy="1456"/>
          </a:xfrm>
        </p:grpSpPr>
        <p:pic>
          <p:nvPicPr>
            <p:cNvPr id="13350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" y="267"/>
              <a:ext cx="1261" cy="1435"/>
            </a:xfrm>
            <a:prstGeom prst="rect">
              <a:avLst/>
            </a:prstGeom>
            <a:noFill/>
            <a:ln w="9360" cap="sq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4560" y="1552"/>
              <a:ext cx="115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600" b="1">
                  <a:solidFill>
                    <a:srgbClr val="FFCCFF"/>
                  </a:solidFill>
                </a:rPr>
                <a:t>F. Ma gien lan</a:t>
              </a:r>
            </a:p>
          </p:txBody>
        </p:sp>
      </p:grp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8915400" y="664845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b="1">
                <a:solidFill>
                  <a:srgbClr val="000099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96671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4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48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6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1000"/>
                                        <p:tgtEl>
                                          <p:spTgt spid="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3" dur="1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1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17" grpId="0" animBg="1"/>
      <p:bldP spid="13318" grpId="0" animBg="1"/>
      <p:bldP spid="13320" grpId="0" animBg="1"/>
      <p:bldP spid="13321" grpId="0" animBg="1"/>
      <p:bldP spid="13322" grpId="0" animBg="1"/>
      <p:bldP spid="13323" grpId="0" animBg="1"/>
      <p:bldP spid="13326" grpId="0" animBg="1"/>
      <p:bldP spid="133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738438" y="5697538"/>
            <a:ext cx="6249987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Nữ hòang Isabel ra tận cảng</a:t>
            </a:r>
          </a:p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>
                <a:solidFill>
                  <a:srgbClr val="FFFF66"/>
                </a:solidFill>
                <a:latin typeface="Arial" charset="0"/>
              </a:rPr>
              <a:t> đón đòan thám hiểm của C.Cô-lôm-bô</a:t>
            </a:r>
          </a:p>
        </p:txBody>
      </p:sp>
    </p:spTree>
    <p:extLst>
      <p:ext uri="{BB962C8B-B14F-4D97-AF65-F5344CB8AC3E}">
        <p14:creationId xmlns:p14="http://schemas.microsoft.com/office/powerpoint/2010/main" val="2251126173"/>
      </p:ext>
    </p:extLst>
  </p:cSld>
  <p:clrMapOvr>
    <a:masterClrMapping/>
  </p:clrMapOvr>
  <p:transition advTm="10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44463" y="6035675"/>
            <a:ext cx="85677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algn="ctr">
              <a:spcBef>
                <a:spcPts val="1500"/>
              </a:spcBef>
              <a:buClrTx/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C. Cô-lôm-bô tiếp xúc với thổ dân da đỏ châu Mĩ</a:t>
            </a:r>
          </a:p>
        </p:txBody>
      </p:sp>
    </p:spTree>
    <p:extLst>
      <p:ext uri="{BB962C8B-B14F-4D97-AF65-F5344CB8AC3E}">
        <p14:creationId xmlns:p14="http://schemas.microsoft.com/office/powerpoint/2010/main" val="1650122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611313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8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961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>
            <a:fillRect/>
          </a:stretch>
        </p:blipFill>
        <p:spPr bwMode="auto">
          <a:xfrm>
            <a:off x="6324600" y="0"/>
            <a:ext cx="2819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12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19400" y="5961063"/>
            <a:ext cx="35623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2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FFFF66"/>
                </a:solidFill>
                <a:latin typeface="Arial" charset="0"/>
              </a:rPr>
              <a:t>Tàu Ca-ra-ven</a:t>
            </a:r>
          </a:p>
        </p:txBody>
      </p:sp>
    </p:spTree>
    <p:extLst>
      <p:ext uri="{BB962C8B-B14F-4D97-AF65-F5344CB8AC3E}">
        <p14:creationId xmlns:p14="http://schemas.microsoft.com/office/powerpoint/2010/main" val="3099094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0,-31,-2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0,-31,-2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5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71438" y="1177925"/>
            <a:ext cx="8229600" cy="550863"/>
          </a:xfrm>
          <a:ln/>
        </p:spPr>
        <p:txBody>
          <a:bodyPr/>
          <a:lstStyle/>
          <a:p>
            <a:pPr indent="-334963">
              <a:buClrTx/>
              <a:buSzPct val="6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>
                <a:solidFill>
                  <a:srgbClr val="FF0000"/>
                </a:solidFill>
                <a:effectLst/>
              </a:rPr>
              <a:t>1. Những cuộc phát kiến lớn về địa lý: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38138" y="1584325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34963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600" b="1">
                <a:solidFill>
                  <a:srgbClr val="000000"/>
                </a:solidFill>
                <a:latin typeface="Arial" charset="0"/>
              </a:rPr>
              <a:t>a) Nguyên nhân: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38138" y="208756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34963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600" b="1">
                <a:solidFill>
                  <a:srgbClr val="000000"/>
                </a:solidFill>
                <a:latin typeface="Arial" charset="0"/>
              </a:rPr>
              <a:t>b) Các cuộc phát kiến địa lí: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0" y="17463"/>
            <a:ext cx="9144000" cy="1079500"/>
          </a:xfrm>
          <a:prstGeom prst="roundRect">
            <a:avLst>
              <a:gd name="adj" fmla="val 16667"/>
            </a:avLst>
          </a:prstGeom>
          <a:solidFill>
            <a:srgbClr val="99FFFF"/>
          </a:solidFill>
          <a:ln w="9360" cap="sq">
            <a:solidFill>
              <a:srgbClr val="3465A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vi-VN" sz="2200" b="1">
                <a:solidFill>
                  <a:srgbClr val="000000"/>
                </a:solidFill>
              </a:rPr>
              <a:t>Tiết 2 – Bài 2: </a:t>
            </a:r>
            <a:r>
              <a:rPr lang="vi-VN" sz="2200" b="1">
                <a:solidFill>
                  <a:srgbClr val="FF0000"/>
                </a:solidFill>
              </a:rPr>
              <a:t>SỰ SUY VONG CỦA CHẾ ĐỘ PHONG KIẾN VÀ SỰ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vi-VN" sz="2200" b="1">
                <a:solidFill>
                  <a:srgbClr val="FF0000"/>
                </a:solidFill>
              </a:rPr>
              <a:t>HÌNH THÀNH CHỦ NGHĨA TƯ BẢN Ở CHÂU ÂU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15900" y="2477218"/>
            <a:ext cx="8783638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vi-VN" sz="2400" dirty="0" smtClean="0">
                <a:solidFill>
                  <a:srgbClr val="0000CC"/>
                </a:solidFill>
                <a:latin typeface="Arial" charset="0"/>
              </a:rPr>
              <a:t>- </a:t>
            </a:r>
            <a:r>
              <a:rPr lang="vi-VN" sz="2400" dirty="0">
                <a:solidFill>
                  <a:srgbClr val="0000CC"/>
                </a:solidFill>
                <a:latin typeface="Arial" charset="0"/>
              </a:rPr>
              <a:t>Năm 1487, B. Đi-a-xơ đến cực Nam châu Phi.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vi-VN" sz="2400" dirty="0">
                <a:solidFill>
                  <a:srgbClr val="0000CC"/>
                </a:solidFill>
                <a:latin typeface="Arial" charset="0"/>
              </a:rPr>
              <a:t> - Năm 1498, Va-xcô đơ Ga-ma đến Tây Nam Ấn Độ.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vi-VN" sz="2400" dirty="0">
                <a:solidFill>
                  <a:srgbClr val="0000CC"/>
                </a:solidFill>
                <a:latin typeface="Arial" charset="0"/>
              </a:rPr>
              <a:t> - năm 1492, C. Cô-lôm-bô tìm ra châu Mĩ.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vi-VN" sz="2400" dirty="0">
                <a:solidFill>
                  <a:srgbClr val="0000CC"/>
                </a:solidFill>
                <a:latin typeface="Arial" charset="0"/>
              </a:rPr>
              <a:t> - 1519 – 1522, Ph. Ma-gien-lan đi vòng quanh Trái Đất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57200" y="4761630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34963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600" b="1" dirty="0">
                <a:solidFill>
                  <a:srgbClr val="000000"/>
                </a:solidFill>
                <a:latin typeface="Arial" charset="0"/>
              </a:rPr>
              <a:t>c) Ý </a:t>
            </a:r>
            <a:r>
              <a:rPr lang="en-US" sz="2600" b="1" dirty="0" err="1">
                <a:solidFill>
                  <a:srgbClr val="000000"/>
                </a:solidFill>
                <a:latin typeface="Arial" charset="0"/>
              </a:rPr>
              <a:t>nghĩa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charset="0"/>
              </a:rPr>
              <a:t>các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charset="0"/>
              </a:rPr>
              <a:t>cuộc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charset="0"/>
              </a:rPr>
              <a:t>phát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charset="0"/>
              </a:rPr>
              <a:t>kiến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charset="0"/>
              </a:rPr>
              <a:t>địa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charset="0"/>
              </a:rPr>
              <a:t>lí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</a:rPr>
              <a:t>: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03238" y="6119813"/>
            <a:ext cx="8351837" cy="647700"/>
          </a:xfrm>
          <a:prstGeom prst="wedgeRoundRectCallout">
            <a:avLst>
              <a:gd name="adj1" fmla="val -37306"/>
              <a:gd name="adj2" fmla="val -152329"/>
              <a:gd name="adj3" fmla="val 16667"/>
            </a:avLst>
          </a:prstGeom>
          <a:solidFill>
            <a:srgbClr val="FFFF99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 eaLnBrk="1" hangingPunct="1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>
                <a:solidFill>
                  <a:srgbClr val="990000"/>
                </a:solidFill>
                <a:latin typeface="Arial" charset="0"/>
              </a:rPr>
              <a:t>Các cuộc phát kiến địa lí có ý nghĩa như thế nào?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31800" y="5297488"/>
            <a:ext cx="8567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sz="2400" dirty="0">
                <a:solidFill>
                  <a:srgbClr val="0000CC"/>
                </a:solidFill>
                <a:latin typeface="Arial" charset="0"/>
              </a:rPr>
              <a:t>Thúc đẩy thương nghiệp phát triển, đem lại nguồn lợi khổng lồ cho giai cấp tư sản châu Âu.</a:t>
            </a:r>
          </a:p>
        </p:txBody>
      </p:sp>
    </p:spTree>
    <p:extLst>
      <p:ext uri="{BB962C8B-B14F-4D97-AF65-F5344CB8AC3E}">
        <p14:creationId xmlns:p14="http://schemas.microsoft.com/office/powerpoint/2010/main" val="2416835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9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8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229600" cy="550863"/>
          </a:xfrm>
          <a:ln/>
        </p:spPr>
        <p:txBody>
          <a:bodyPr/>
          <a:lstStyle/>
          <a:p>
            <a:pPr indent="-334963">
              <a:buClrTx/>
              <a:buSzPct val="6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>
                <a:solidFill>
                  <a:srgbClr val="FF0000"/>
                </a:solidFill>
                <a:effectLst/>
              </a:rPr>
              <a:t>1. Những cuộc phát kiến lớn về địa lý: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850" y="2276475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34963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600" b="1" dirty="0">
                <a:solidFill>
                  <a:srgbClr val="000000"/>
                </a:solidFill>
                <a:latin typeface="Arial" charset="0"/>
              </a:rPr>
              <a:t>a) </a:t>
            </a:r>
            <a:r>
              <a:rPr lang="en-US" sz="2600" b="1" dirty="0" err="1" smtClean="0">
                <a:solidFill>
                  <a:srgbClr val="000000"/>
                </a:solidFill>
                <a:latin typeface="Arial" charset="0"/>
              </a:rPr>
              <a:t>Kinh</a:t>
            </a:r>
            <a:r>
              <a:rPr lang="en-US" sz="2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Arial" charset="0"/>
              </a:rPr>
              <a:t>tế</a:t>
            </a:r>
            <a:endParaRPr lang="en-US" sz="2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0" y="17463"/>
            <a:ext cx="9144000" cy="1079500"/>
          </a:xfrm>
          <a:prstGeom prst="roundRect">
            <a:avLst>
              <a:gd name="adj" fmla="val 16667"/>
            </a:avLst>
          </a:prstGeom>
          <a:solidFill>
            <a:srgbClr val="99FFFF"/>
          </a:solidFill>
          <a:ln w="9360" cap="sq">
            <a:solidFill>
              <a:srgbClr val="3465A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vi-VN" sz="2200" b="1">
                <a:solidFill>
                  <a:srgbClr val="000000"/>
                </a:solidFill>
                <a:latin typeface="Arial" charset="0"/>
              </a:rPr>
              <a:t>Tiết 2 – Bài 2: </a:t>
            </a:r>
            <a:r>
              <a:rPr lang="vi-VN" sz="2200" b="1">
                <a:solidFill>
                  <a:srgbClr val="FF0000"/>
                </a:solidFill>
                <a:latin typeface="Arial" charset="0"/>
              </a:rPr>
              <a:t>SỰ SUY VONG CỦA CHẾ ĐỘ PHONG KIẾN VÀ SỰ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vi-VN" sz="2200" b="1">
                <a:solidFill>
                  <a:srgbClr val="FF0000"/>
                </a:solidFill>
                <a:latin typeface="Arial" charset="0"/>
              </a:rPr>
              <a:t>HÌNH THÀNH CHỦ NGHĨA TƯ BẢN Ở CHÂU ÂU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628775"/>
            <a:ext cx="896461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34963" eaLnBrk="1" hangingPunct="1">
              <a:spcBef>
                <a:spcPts val="8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600" b="1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2. Sự hình thành của chủ nghĩa tư bản ở châu Âu: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23850" y="2852738"/>
            <a:ext cx="85693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7937" eaLnBrk="1" hangingPunct="1">
              <a:spcBef>
                <a:spcPts val="800"/>
              </a:spcBef>
              <a:buClrTx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-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Quá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trình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tích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lũy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tư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bản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nguyên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thủy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hình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thành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  <a:p>
            <a:pPr marL="7937" eaLnBrk="1" hangingPunct="1">
              <a:spcBef>
                <a:spcPts val="800"/>
              </a:spcBef>
              <a:buClrTx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- 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Hình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thức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kinh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doanh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tư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bản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chủ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nghĩa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ra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đời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  <a:p>
            <a:pPr marL="7937" eaLnBrk="1" hangingPunct="1">
              <a:spcBef>
                <a:spcPts val="800"/>
              </a:spcBef>
              <a:buClrTx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26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23850" y="3929011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34963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600" b="1" dirty="0">
                <a:solidFill>
                  <a:srgbClr val="000000"/>
                </a:solidFill>
                <a:latin typeface="Arial" charset="0"/>
              </a:rPr>
              <a:t>b) </a:t>
            </a:r>
            <a:r>
              <a:rPr lang="en-US" sz="2600" b="1" dirty="0" err="1" smtClean="0">
                <a:solidFill>
                  <a:srgbClr val="000000"/>
                </a:solidFill>
                <a:latin typeface="Arial" charset="0"/>
              </a:rPr>
              <a:t>Xã</a:t>
            </a:r>
            <a:r>
              <a:rPr lang="en-US" sz="2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Arial" charset="0"/>
              </a:rPr>
              <a:t>hội</a:t>
            </a:r>
            <a:r>
              <a:rPr lang="en-US" sz="2600" b="1" dirty="0" smtClean="0">
                <a:solidFill>
                  <a:srgbClr val="000000"/>
                </a:solidFill>
                <a:latin typeface="Arial" charset="0"/>
              </a:rPr>
              <a:t>:</a:t>
            </a:r>
            <a:endParaRPr lang="en-US" sz="2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79388" y="4576711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465137" indent="-457200" eaLnBrk="1" hangingPunct="1">
              <a:spcBef>
                <a:spcPts val="800"/>
              </a:spcBef>
              <a:buClrTx/>
              <a:buFontTx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Các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giai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cấp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mới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hình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thành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: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tư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sản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vô</a:t>
            </a:r>
            <a:r>
              <a:rPr lang="en-US" sz="2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charset="0"/>
              </a:rPr>
              <a:t>sản</a:t>
            </a:r>
            <a:endParaRPr lang="en-US" sz="26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42517" y="5257800"/>
            <a:ext cx="8964612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34963" eaLnBrk="1" hangingPunct="1">
              <a:spcBef>
                <a:spcPts val="8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=&gt;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8417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229600" cy="550863"/>
          </a:xfrm>
          <a:ln/>
        </p:spPr>
        <p:txBody>
          <a:bodyPr>
            <a:normAutofit lnSpcReduction="10000"/>
          </a:bodyPr>
          <a:lstStyle/>
          <a:p>
            <a:pPr indent="-334963">
              <a:buClrTx/>
              <a:buSzPct val="6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0000"/>
                </a:solidFill>
                <a:effectLst/>
              </a:rPr>
              <a:t>1. Những cuộc phát kiến lớn về địa lý: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17463"/>
            <a:ext cx="9144000" cy="1079500"/>
          </a:xfrm>
          <a:prstGeom prst="roundRect">
            <a:avLst>
              <a:gd name="adj" fmla="val 16667"/>
            </a:avLst>
          </a:prstGeom>
          <a:solidFill>
            <a:srgbClr val="99FFFF"/>
          </a:solidFill>
          <a:ln w="9360" cap="sq">
            <a:solidFill>
              <a:srgbClr val="3465A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vi-VN" sz="2200" b="1">
                <a:solidFill>
                  <a:srgbClr val="000000"/>
                </a:solidFill>
                <a:latin typeface="Arial" charset="0"/>
              </a:rPr>
              <a:t>Tiết 2 – Bài 2: </a:t>
            </a:r>
            <a:r>
              <a:rPr lang="vi-VN" sz="2200" b="1">
                <a:solidFill>
                  <a:srgbClr val="FF0000"/>
                </a:solidFill>
                <a:latin typeface="Arial" charset="0"/>
              </a:rPr>
              <a:t>SỰ SUY VONG CỦA CHẾ ĐỘ PHONG KIẾN VÀ SỰ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vi-VN" sz="2200" b="1">
                <a:solidFill>
                  <a:srgbClr val="FF0000"/>
                </a:solidFill>
                <a:latin typeface="Arial" charset="0"/>
              </a:rPr>
              <a:t>HÌNH THÀNH CHỦ NGHĨA TƯ BẢN Ở CHÂU ÂU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96081" y="5472113"/>
            <a:ext cx="8351837" cy="647700"/>
          </a:xfrm>
          <a:prstGeom prst="wedgeRoundRectCallout">
            <a:avLst>
              <a:gd name="adj1" fmla="val -37306"/>
              <a:gd name="adj2" fmla="val -152329"/>
              <a:gd name="adj3" fmla="val 16667"/>
            </a:avLst>
          </a:prstGeom>
          <a:solidFill>
            <a:srgbClr val="FFFF99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 eaLnBrk="1" hangingPunct="1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>
                <a:solidFill>
                  <a:srgbClr val="990000"/>
                </a:solidFill>
                <a:latin typeface="Arial" charset="0"/>
              </a:rPr>
              <a:t>Giai cấp tư sản ra đời như thế nào?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1628775"/>
            <a:ext cx="896461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34963" eaLnBrk="1" hangingPunct="1">
              <a:spcBef>
                <a:spcPts val="8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800" b="1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2. Sự hình thành của chủ nghĩa tư bản ở châu Âu: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79388" y="2924175"/>
            <a:ext cx="2089150" cy="1152525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Qúy tộc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Thương nhân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484438" y="2924175"/>
            <a:ext cx="41036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Cướp bóc của cải, tài nguyên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2339975" y="3429000"/>
            <a:ext cx="3744913" cy="74613"/>
          </a:xfrm>
          <a:custGeom>
            <a:avLst/>
            <a:gdLst>
              <a:gd name="T0" fmla="*/ 0 w 8044"/>
              <a:gd name="T1" fmla="*/ 0 h 5"/>
              <a:gd name="T2" fmla="*/ 8043 w 8044"/>
              <a:gd name="T3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44" h="5">
                <a:moveTo>
                  <a:pt x="0" y="0"/>
                </a:moveTo>
                <a:lnTo>
                  <a:pt x="8043" y="4"/>
                </a:lnTo>
              </a:path>
            </a:pathLst>
          </a:cu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700338" y="3644900"/>
            <a:ext cx="35655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990000"/>
                </a:solidFill>
                <a:latin typeface="Arial" charset="0"/>
              </a:rPr>
              <a:t>Mở rộng kinh doanh (Lập xưởng, đồn điền…)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588125" y="2924175"/>
            <a:ext cx="2305050" cy="1203325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Giai cấp tư sản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(bóc lột)</a:t>
            </a:r>
          </a:p>
        </p:txBody>
      </p:sp>
    </p:spTree>
    <p:extLst>
      <p:ext uri="{BB962C8B-B14F-4D97-AF65-F5344CB8AC3E}">
        <p14:creationId xmlns:p14="http://schemas.microsoft.com/office/powerpoint/2010/main" val="2685426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eeform 1"/>
          <p:cNvSpPr>
            <a:spLocks/>
          </p:cNvSpPr>
          <p:nvPr/>
        </p:nvSpPr>
        <p:spPr bwMode="auto">
          <a:xfrm>
            <a:off x="2555875" y="2276475"/>
            <a:ext cx="3744913" cy="74613"/>
          </a:xfrm>
          <a:custGeom>
            <a:avLst/>
            <a:gdLst>
              <a:gd name="T0" fmla="*/ 0 w 8044"/>
              <a:gd name="T1" fmla="*/ 0 h 5"/>
              <a:gd name="T2" fmla="*/ 8043 w 8044"/>
              <a:gd name="T3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44" h="5">
                <a:moveTo>
                  <a:pt x="0" y="0"/>
                </a:moveTo>
                <a:lnTo>
                  <a:pt x="8043" y="4"/>
                </a:lnTo>
              </a:path>
            </a:pathLst>
          </a:cu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484438" y="1628775"/>
            <a:ext cx="39243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Cướp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bóc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cải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tài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nguyên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90800" y="2590800"/>
            <a:ext cx="35655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990000"/>
                </a:solidFill>
                <a:latin typeface="Arial" charset="0"/>
              </a:rPr>
              <a:t>Mở rộng kinh doanh (Lập xưởng, đồn điền…)</a:t>
            </a:r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2555875" y="5589588"/>
            <a:ext cx="3311525" cy="73025"/>
          </a:xfrm>
          <a:custGeom>
            <a:avLst/>
            <a:gdLst>
              <a:gd name="T0" fmla="*/ 0 w 8045"/>
              <a:gd name="T1" fmla="*/ 0 h 5"/>
              <a:gd name="T2" fmla="*/ 8044 w 8045"/>
              <a:gd name="T3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45" h="5">
                <a:moveTo>
                  <a:pt x="0" y="0"/>
                </a:moveTo>
                <a:lnTo>
                  <a:pt x="8044" y="4"/>
                </a:lnTo>
              </a:path>
            </a:pathLst>
          </a:cu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700338" y="5084763"/>
            <a:ext cx="312896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Bị cướp đoạt ruộng đất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71775" y="5876925"/>
            <a:ext cx="29130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sz="2000" b="1">
                <a:solidFill>
                  <a:srgbClr val="990000"/>
                </a:solidFill>
                <a:latin typeface="Arial" charset="0"/>
              </a:rPr>
              <a:t>Làm thuê cho tư sản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7164388" y="3429000"/>
            <a:ext cx="533400" cy="1371600"/>
          </a:xfrm>
          <a:prstGeom prst="upDownArrow">
            <a:avLst>
              <a:gd name="adj1" fmla="val 50000"/>
              <a:gd name="adj2" fmla="val 51190"/>
            </a:avLst>
          </a:prstGeom>
          <a:solidFill>
            <a:srgbClr val="FFFF00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58888" y="3573463"/>
            <a:ext cx="4970462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</a:pPr>
            <a:r>
              <a:rPr lang="en-US" sz="2800" b="1">
                <a:latin typeface="Arial" charset="0"/>
              </a:rPr>
              <a:t>Quan hệ sản xuất tư bản chủ nghĩa hình thành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6300788" y="4221163"/>
            <a:ext cx="1143000" cy="838200"/>
          </a:xfrm>
          <a:prstGeom prst="irregularSeal1">
            <a:avLst/>
          </a:prstGeom>
          <a:solidFill>
            <a:srgbClr val="FFFF00"/>
          </a:solidFill>
          <a:ln w="126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6877050" y="2924175"/>
            <a:ext cx="1066800" cy="609600"/>
          </a:xfrm>
          <a:prstGeom prst="irregularSeal1">
            <a:avLst/>
          </a:prstGeom>
          <a:solidFill>
            <a:srgbClr val="FFFF00"/>
          </a:solidFill>
          <a:ln w="126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7596188" y="3933825"/>
            <a:ext cx="762000" cy="381000"/>
          </a:xfrm>
          <a:prstGeom prst="irregularSeal1">
            <a:avLst/>
          </a:prstGeom>
          <a:solidFill>
            <a:srgbClr val="FFFF00"/>
          </a:solidFill>
          <a:ln w="126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79388" y="1628775"/>
            <a:ext cx="2089150" cy="1152525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Qúy tộc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Thương nhân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659563" y="1700213"/>
            <a:ext cx="2305050" cy="1203325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Giai cấp tư sản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(bóc lột)</a:t>
            </a: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323850" y="404813"/>
            <a:ext cx="8351838" cy="647700"/>
          </a:xfrm>
          <a:prstGeom prst="wedgeRoundRectCallout">
            <a:avLst>
              <a:gd name="adj1" fmla="val 5097"/>
              <a:gd name="adj2" fmla="val 101634"/>
              <a:gd name="adj3" fmla="val 16667"/>
            </a:avLst>
          </a:prstGeom>
          <a:solidFill>
            <a:srgbClr val="FFFF99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 eaLnBrk="1" hangingPunct="1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>
                <a:solidFill>
                  <a:srgbClr val="990000"/>
                </a:solidFill>
                <a:latin typeface="Arial" charset="0"/>
              </a:rPr>
              <a:t>Giai cấp vô sản ra đời như thế nào?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50825" y="5013325"/>
            <a:ext cx="2233613" cy="1201738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Nông nô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084888" y="5084763"/>
            <a:ext cx="2879725" cy="1152525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Giai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cấp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vô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sản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bóc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lột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6123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7" grpId="0" animBg="1"/>
      <p:bldP spid="20489" grpId="0" animBg="1"/>
      <p:bldP spid="20490" grpId="0" animBg="1"/>
      <p:bldP spid="204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71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3550"/>
            <a:ext cx="1828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r="3545"/>
          <a:stretch>
            <a:fillRect/>
          </a:stretch>
        </p:blipFill>
        <p:spPr bwMode="auto">
          <a:xfrm>
            <a:off x="1828800" y="5600700"/>
            <a:ext cx="1676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675" r="354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8288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828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18288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38800"/>
            <a:ext cx="1981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07050"/>
            <a:ext cx="1524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3" b="4182"/>
          <a:stretch>
            <a:fillRect/>
          </a:stretch>
        </p:blipFill>
        <p:spPr bwMode="auto">
          <a:xfrm>
            <a:off x="5029200" y="5562600"/>
            <a:ext cx="2133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803" b="41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br>
              <a:rPr lang="en-US" dirty="0">
                <a:solidFill>
                  <a:srgbClr val="0000FF"/>
                </a:solidFill>
                <a:latin typeface="Arial" charset="0"/>
              </a:rPr>
            </a:br>
            <a:r>
              <a:rPr lang="en-US" u="sng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u="sng" dirty="0">
                <a:solidFill>
                  <a:srgbClr val="0000FF"/>
                </a:solidFill>
                <a:latin typeface="Arial" charset="0"/>
              </a:rPr>
              <a:t> 2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Arial" charset="0"/>
              </a:rPr>
              <a:t>- </a:t>
            </a:r>
            <a:r>
              <a:rPr lang="en-US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u="sng" dirty="0">
                <a:solidFill>
                  <a:srgbClr val="0000FF"/>
                </a:solidFill>
                <a:latin typeface="Arial" charset="0"/>
              </a:rPr>
              <a:t> 2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1776413" y="1676400"/>
            <a:ext cx="6757987" cy="3954463"/>
          </a:xfrm>
          <a:ln/>
        </p:spPr>
        <p:txBody>
          <a:bodyPr>
            <a:normAutofit/>
          </a:bodyPr>
          <a:lstStyle/>
          <a:p>
            <a:pPr indent="-334963" algn="ctr">
              <a:spcBef>
                <a:spcPts val="900"/>
              </a:spcBef>
              <a:buClrTx/>
              <a:buSzPct val="6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 dirty="0" err="1">
                <a:solidFill>
                  <a:srgbClr val="002060"/>
                </a:solidFill>
              </a:rPr>
              <a:t>Sự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suy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vong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của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chế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độ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phong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kiến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và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sự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hình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thành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chủ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nghĩa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tư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bản</a:t>
            </a:r>
            <a:r>
              <a:rPr lang="en-US" sz="4000" b="1" dirty="0">
                <a:solidFill>
                  <a:srgbClr val="002060"/>
                </a:solidFill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</a:rPr>
              <a:t>châu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Âu</a:t>
            </a:r>
            <a:endParaRPr lang="en-US" sz="4000" b="1" dirty="0">
              <a:solidFill>
                <a:srgbClr val="002060"/>
              </a:solidFill>
            </a:endParaRPr>
          </a:p>
          <a:p>
            <a:pPr indent="-334963" algn="ctr">
              <a:spcBef>
                <a:spcPts val="900"/>
              </a:spcBef>
              <a:buClrTx/>
              <a:buSzPct val="6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65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2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3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3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1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362200" y="6369050"/>
            <a:ext cx="78486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>
              <a:spcBef>
                <a:spcPts val="2250"/>
              </a:spcBef>
              <a:buClrTx/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  Hạm tàu cướp biển của Tây Ban Nha</a:t>
            </a:r>
            <a:r>
              <a:rPr lang="en-US" sz="3600">
                <a:solidFill>
                  <a:srgbClr val="FFFF00"/>
                </a:solidFill>
                <a:latin typeface=".VnTime" pitchFamily="3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425206"/>
      </p:ext>
    </p:extLst>
  </p:cSld>
  <p:clrMapOvr>
    <a:masterClrMapping/>
  </p:clrMapOvr>
  <p:transition advTm="1024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85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r="3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675" r="354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196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3" b="4182"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803" b="41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051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530600" y="1863725"/>
            <a:ext cx="5470525" cy="17367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FF00FF"/>
                </a:solidFill>
                <a:latin typeface="Arial" charset="0"/>
              </a:rPr>
              <a:t>Theo dấu chân các nhà thám hiểm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15900" y="4541838"/>
            <a:ext cx="8712200" cy="1938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>
              <a:spcBef>
                <a:spcPts val="1200"/>
              </a:spcBef>
              <a:buClrTx/>
              <a:buSzPct val="6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4000">
                <a:solidFill>
                  <a:srgbClr val="990000"/>
                </a:solidFill>
                <a:effectLst/>
                <a:latin typeface="Arial" charset="0"/>
              </a:rPr>
              <a:t>Quan sát hành trình, hãy cho biết: đây là hành trình của nhà thám hiểm nào</a:t>
            </a:r>
            <a:r>
              <a:rPr lang="en-US" sz="4000">
                <a:solidFill>
                  <a:srgbClr val="990000"/>
                </a:solidFill>
                <a:effectLst/>
                <a:latin typeface=".VnTime" pitchFamily="32" charset="0"/>
              </a:rPr>
              <a:t>?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1888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219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5877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20574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200" y="6248400"/>
            <a:ext cx="7304088" cy="5207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Cuộc phát kiến của Va-xcô đơ Ga-ma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772400" y="2286000"/>
            <a:ext cx="1122363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422450475"/>
      </p:ext>
    </p:extLst>
  </p:cSld>
  <p:clrMapOvr>
    <a:masterClrMapping/>
  </p:clrMapOvr>
  <p:transition advTm="20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0,-31,-2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0,-31,-2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1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8" presetClass="entr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repl"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45"/>
                                          </p:val>
                                        </p:tav>
                                        <p:tav>
                                          <p:val>
                                            <p:strVal val="45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1"/>
                                          </p:val>
                                        </p:tav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6"/>
          <a:stretch>
            <a:fillRect/>
          </a:stretch>
        </p:blipFill>
        <p:spPr bwMode="auto">
          <a:xfrm>
            <a:off x="0" y="0"/>
            <a:ext cx="27352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24000"/>
                  </a:blip>
                  <a:srcRect b="96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>
            <a:fillRect/>
          </a:stretch>
        </p:blipFill>
        <p:spPr bwMode="auto">
          <a:xfrm>
            <a:off x="7239000" y="4648200"/>
            <a:ext cx="19050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12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53340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sz="1600" b="1">
                <a:latin typeface="VNI-Helve" charset="0"/>
              </a:rPr>
              <a:t>Columbo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6248400"/>
            <a:ext cx="9144000" cy="6429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algn="ctr">
              <a:spcBef>
                <a:spcPts val="2250"/>
              </a:spcBef>
              <a:buClrTx/>
              <a:buFontTx/>
              <a:buNone/>
            </a:pPr>
            <a:r>
              <a:rPr lang="en-US" sz="3200" b="1">
                <a:solidFill>
                  <a:srgbClr val="0000CC"/>
                </a:solidFill>
                <a:latin typeface="Arial" charset="0"/>
              </a:rPr>
              <a:t>Cuộc phát kiến địa lý của </a:t>
            </a:r>
            <a:r>
              <a:rPr lang="en-US" sz="3600" b="1">
                <a:solidFill>
                  <a:srgbClr val="0000CC"/>
                </a:solidFill>
                <a:latin typeface="Arial" charset="0"/>
              </a:rPr>
              <a:t>C.Cô-lôm-bô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6200" y="5715000"/>
            <a:ext cx="952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7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4219650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0,-31,-2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0,-31,-2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6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2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2"/>
          <a:stretch>
            <a:fillRect/>
          </a:stretch>
        </p:blipFill>
        <p:spPr bwMode="auto">
          <a:xfrm>
            <a:off x="0" y="76200"/>
            <a:ext cx="33528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6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6934200" cy="5207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Cuộc phát kiến địa lý của Ma-gien-lan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6200" y="5181600"/>
            <a:ext cx="8382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0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00309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0,-31,-2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0,-31,-2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8"/>
          <p:cNvSpPr txBox="1">
            <a:spLocks noChangeArrowheads="1"/>
          </p:cNvSpPr>
          <p:nvPr/>
        </p:nvSpPr>
        <p:spPr bwMode="auto">
          <a:xfrm>
            <a:off x="2362200" y="1828800"/>
            <a:ext cx="6324600" cy="32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19"/>
          <p:cNvSpPr>
            <a:spLocks noChangeArrowheads="1"/>
          </p:cNvSpPr>
          <p:nvPr/>
        </p:nvSpPr>
        <p:spPr bwMode="auto">
          <a:xfrm>
            <a:off x="2851150" y="730250"/>
            <a:ext cx="4540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u="sng">
                <a:solidFill>
                  <a:srgbClr val="EF0718"/>
                </a:solidFill>
                <a:latin typeface="Tahoma" pitchFamily="34" charset="0"/>
              </a:rPr>
              <a:t>Hướng dẫn về nhà: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0"/>
            <a:ext cx="9067800" cy="6858000"/>
          </a:xfrm>
          <a:prstGeom prst="rect">
            <a:avLst/>
          </a:prstGeom>
          <a:noFill/>
          <a:ln w="76200" cap="sq" cmpd="tri" algn="ctr">
            <a:solidFill>
              <a:srgbClr val="FF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230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57150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23335" y="2743200"/>
            <a:ext cx="6248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1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.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Những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cuộc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phát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kiến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lớn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về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địa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lý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2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. 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Sự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hình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thành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chủ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nghĩa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tư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bản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ở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Châu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Âu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ahoma" pitchFamily="34" charset="0"/>
              </a:rPr>
              <a:t>	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1828800"/>
            <a:ext cx="8763000" cy="49530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838200"/>
          </a:xfrm>
          <a:ln/>
        </p:spPr>
        <p:txBody>
          <a:bodyPr/>
          <a:lstStyle/>
          <a:p>
            <a:pPr indent="-334963">
              <a:buClrTx/>
              <a:buSzPct val="6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FF0000"/>
                </a:solidFill>
                <a:effectLst/>
              </a:rPr>
              <a:t>1. Những cuộc phát kiến lớn về địa lý: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22098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34963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a) Nguyên nhân: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17463"/>
            <a:ext cx="9144000" cy="1079500"/>
          </a:xfrm>
          <a:prstGeom prst="roundRect">
            <a:avLst>
              <a:gd name="adj" fmla="val 16667"/>
            </a:avLst>
          </a:prstGeom>
          <a:solidFill>
            <a:srgbClr val="99FFFF"/>
          </a:solidFill>
          <a:ln w="9360" cap="sq">
            <a:solidFill>
              <a:srgbClr val="3465A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vi-VN" sz="2200" b="1">
                <a:solidFill>
                  <a:srgbClr val="000000"/>
                </a:solidFill>
                <a:latin typeface="Arial" charset="0"/>
              </a:rPr>
              <a:t>Tiết 2 – Bài 2: </a:t>
            </a:r>
            <a:r>
              <a:rPr lang="vi-VN" sz="2200" b="1">
                <a:solidFill>
                  <a:srgbClr val="FF0000"/>
                </a:solidFill>
                <a:latin typeface="Arial" charset="0"/>
              </a:rPr>
              <a:t>SỰ SUY VONG CỦA CHẾ ĐỘ PHONG KIẾN VÀ SỰ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vi-VN" sz="2200" b="1">
                <a:solidFill>
                  <a:srgbClr val="FF0000"/>
                </a:solidFill>
                <a:latin typeface="Arial" charset="0"/>
              </a:rPr>
              <a:t>HÌNH THÀNH CHỦ NGHĨA TƯ BẢN Ở CHÂU ÂU</a:t>
            </a:r>
          </a:p>
        </p:txBody>
      </p:sp>
    </p:spTree>
    <p:extLst>
      <p:ext uri="{BB962C8B-B14F-4D97-AF65-F5344CB8AC3E}">
        <p14:creationId xmlns:p14="http://schemas.microsoft.com/office/powerpoint/2010/main" val="438034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590800" y="1600200"/>
            <a:ext cx="4343400" cy="1524000"/>
          </a:xfrm>
          <a:prstGeom prst="roundRect">
            <a:avLst>
              <a:gd name="adj" fmla="val 16667"/>
            </a:avLst>
          </a:prstGeom>
          <a:solidFill>
            <a:srgbClr val="FFD05B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600" b="1" dirty="0">
              <a:solidFill>
                <a:srgbClr val="CC3300"/>
              </a:solidFill>
              <a:latin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600" b="1" dirty="0">
              <a:solidFill>
                <a:srgbClr val="CC3300"/>
              </a:solidFill>
              <a:latin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err="1">
                <a:solidFill>
                  <a:srgbClr val="CC3300"/>
                </a:solidFill>
                <a:latin typeface="Arial" charset="0"/>
              </a:rPr>
              <a:t>Phát</a:t>
            </a:r>
            <a:r>
              <a:rPr lang="en-US" sz="3600" b="1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Arial" charset="0"/>
              </a:rPr>
              <a:t>triển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Arial" charset="0"/>
              </a:rPr>
              <a:t>sản</a:t>
            </a:r>
            <a:r>
              <a:rPr lang="en-US" sz="3600" b="1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Arial" charset="0"/>
              </a:rPr>
              <a:t>xuất</a:t>
            </a:r>
            <a:endParaRPr lang="en-US" sz="3600" b="1" dirty="0">
              <a:solidFill>
                <a:srgbClr val="CC3300"/>
              </a:solidFill>
              <a:latin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600" dirty="0">
              <a:solidFill>
                <a:srgbClr val="000000"/>
              </a:solidFill>
              <a:latin typeface=".VnTim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600" dirty="0">
              <a:solidFill>
                <a:srgbClr val="000000"/>
              </a:solidFill>
              <a:latin typeface=".VnTime" pitchFamily="32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168650" y="4267200"/>
            <a:ext cx="3024188" cy="1524000"/>
          </a:xfrm>
          <a:prstGeom prst="roundRect">
            <a:avLst>
              <a:gd name="adj" fmla="val 16667"/>
            </a:avLst>
          </a:prstGeom>
          <a:solidFill>
            <a:srgbClr val="FFD05B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600" b="1">
              <a:solidFill>
                <a:srgbClr val="0000FF"/>
              </a:solidFill>
              <a:latin typeface=".VnTim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Nguyên liệu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57200" y="4267200"/>
            <a:ext cx="2438400" cy="1524000"/>
          </a:xfrm>
          <a:prstGeom prst="roundRect">
            <a:avLst>
              <a:gd name="adj" fmla="val 16667"/>
            </a:avLst>
          </a:prstGeom>
          <a:solidFill>
            <a:srgbClr val="FFD05B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Vốn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6400800" y="4267200"/>
            <a:ext cx="2438400" cy="1524000"/>
          </a:xfrm>
          <a:prstGeom prst="roundRect">
            <a:avLst>
              <a:gd name="adj" fmla="val 16667"/>
            </a:avLst>
          </a:prstGeom>
          <a:solidFill>
            <a:srgbClr val="FFD05B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600" b="1">
              <a:solidFill>
                <a:srgbClr val="0000FF"/>
              </a:solidFill>
              <a:latin typeface=".VnTim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Thị trường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4495800" y="3124200"/>
            <a:ext cx="1588" cy="1143000"/>
          </a:xfrm>
          <a:custGeom>
            <a:avLst/>
            <a:gdLst>
              <a:gd name="T0" fmla="*/ 0 w 6"/>
              <a:gd name="T1" fmla="*/ 0 h 3176"/>
              <a:gd name="T2" fmla="*/ 5 w 6"/>
              <a:gd name="T3" fmla="*/ 3175 h 31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3176">
                <a:moveTo>
                  <a:pt x="0" y="0"/>
                </a:moveTo>
                <a:lnTo>
                  <a:pt x="5" y="3175"/>
                </a:lnTo>
              </a:path>
            </a:pathLst>
          </a:custGeom>
          <a:noFill/>
          <a:ln w="76320" cap="sq">
            <a:solidFill>
              <a:srgbClr val="000000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1903413" y="3124200"/>
            <a:ext cx="1908175" cy="1066800"/>
          </a:xfrm>
          <a:custGeom>
            <a:avLst/>
            <a:gdLst>
              <a:gd name="T0" fmla="*/ 5301 w 5302"/>
              <a:gd name="T1" fmla="*/ 0 h 2965"/>
              <a:gd name="T2" fmla="*/ 0 w 5302"/>
              <a:gd name="T3" fmla="*/ 2964 h 296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02" h="2965">
                <a:moveTo>
                  <a:pt x="5301" y="0"/>
                </a:moveTo>
                <a:lnTo>
                  <a:pt x="0" y="2964"/>
                </a:lnTo>
              </a:path>
            </a:pathLst>
          </a:custGeom>
          <a:noFill/>
          <a:ln w="76320" cap="sq">
            <a:solidFill>
              <a:srgbClr val="000000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5105400" y="3124200"/>
            <a:ext cx="2514600" cy="1143000"/>
          </a:xfrm>
          <a:custGeom>
            <a:avLst/>
            <a:gdLst>
              <a:gd name="T0" fmla="*/ 0 w 6986"/>
              <a:gd name="T1" fmla="*/ 0 h 3176"/>
              <a:gd name="T2" fmla="*/ 6985 w 6986"/>
              <a:gd name="T3" fmla="*/ 3175 h 31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986" h="3176">
                <a:moveTo>
                  <a:pt x="0" y="0"/>
                </a:moveTo>
                <a:lnTo>
                  <a:pt x="6985" y="3175"/>
                </a:lnTo>
              </a:path>
            </a:pathLst>
          </a:custGeom>
          <a:noFill/>
          <a:ln w="76320" cap="sq">
            <a:solidFill>
              <a:srgbClr val="000000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143000" y="4267200"/>
            <a:ext cx="10668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86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838200"/>
          </a:xfrm>
          <a:ln/>
        </p:spPr>
        <p:txBody>
          <a:bodyPr/>
          <a:lstStyle/>
          <a:p>
            <a:pPr indent="-334963">
              <a:buClrTx/>
              <a:buSzPct val="6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FF0000"/>
                </a:solidFill>
                <a:effectLst/>
              </a:rPr>
              <a:t>1. Những cuộc phát kiến lớn về địa lý: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" y="22098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34963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a) Nguyên nhân: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" y="26670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34963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- 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</a:rPr>
              <a:t>Sản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</a:rPr>
              <a:t>xuất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</a:rPr>
              <a:t>phát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</a:rPr>
              <a:t>triển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</a:rPr>
              <a:t>cần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</a:rPr>
              <a:t>nguyên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</a:rPr>
              <a:t>liệu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</a:rPr>
              <a:t>trường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marL="342900" indent="-334963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</a:rPr>
              <a:t>Tiến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kĩ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thuật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</a:rPr>
              <a:t>hàng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hải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: la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bàn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hải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</a:rPr>
              <a:t>đóng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tàu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...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03789" y="50292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34963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b)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phát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kiến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địa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: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0" y="17463"/>
            <a:ext cx="9144000" cy="1079500"/>
          </a:xfrm>
          <a:prstGeom prst="roundRect">
            <a:avLst>
              <a:gd name="adj" fmla="val 16667"/>
            </a:avLst>
          </a:prstGeom>
          <a:solidFill>
            <a:srgbClr val="99FFFF"/>
          </a:solidFill>
          <a:ln w="9360" cap="sq">
            <a:solidFill>
              <a:srgbClr val="3465A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vi-VN" sz="2200" b="1">
                <a:solidFill>
                  <a:srgbClr val="000000"/>
                </a:solidFill>
                <a:latin typeface="Arial" charset="0"/>
              </a:rPr>
              <a:t>Tiết 2 – Bài 2: </a:t>
            </a:r>
            <a:r>
              <a:rPr lang="vi-VN" sz="2200" b="1">
                <a:solidFill>
                  <a:srgbClr val="FF0000"/>
                </a:solidFill>
                <a:latin typeface="Arial" charset="0"/>
              </a:rPr>
              <a:t>SỰ SUY VONG CỦA CHẾ ĐỘ PHONG KIẾN VÀ SỰ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vi-VN" sz="2200" b="1">
                <a:solidFill>
                  <a:srgbClr val="FF0000"/>
                </a:solidFill>
                <a:latin typeface="Arial" charset="0"/>
              </a:rPr>
              <a:t>HÌNH THÀNH CHỦ NGHĨA TƯ BẢN Ở CHÂU ÂU</a:t>
            </a:r>
          </a:p>
        </p:txBody>
      </p:sp>
    </p:spTree>
    <p:extLst>
      <p:ext uri="{BB962C8B-B14F-4D97-AF65-F5344CB8AC3E}">
        <p14:creationId xmlns:p14="http://schemas.microsoft.com/office/powerpoint/2010/main" val="926024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08313"/>
            <a:ext cx="449580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3733800"/>
            <a:ext cx="2667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b="1">
                <a:solidFill>
                  <a:srgbClr val="0000FF"/>
                </a:solidFill>
                <a:latin typeface=".VnTime" pitchFamily="32" charset="0"/>
              </a:rPr>
              <a:t>Va-xc« ®¬ ga-ma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733800" y="6491288"/>
            <a:ext cx="2667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vi-VN" b="1">
                <a:solidFill>
                  <a:srgbClr val="FFFF66"/>
                </a:solidFill>
                <a:latin typeface=".VnTime" pitchFamily="32" charset="0"/>
              </a:rPr>
              <a:t>c.c«-l«m-b«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477000" y="3657600"/>
            <a:ext cx="2667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b="1">
                <a:solidFill>
                  <a:srgbClr val="0000FF"/>
                </a:solidFill>
                <a:latin typeface=".VnTime" pitchFamily="32" charset="0"/>
              </a:rPr>
              <a:t>Ph. Ma-gien-lan</a:t>
            </a:r>
          </a:p>
        </p:txBody>
      </p:sp>
    </p:spTree>
    <p:extLst>
      <p:ext uri="{BB962C8B-B14F-4D97-AF65-F5344CB8AC3E}">
        <p14:creationId xmlns:p14="http://schemas.microsoft.com/office/powerpoint/2010/main" val="734189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Freeform 2"/>
          <p:cNvSpPr>
            <a:spLocks noChangeArrowheads="1"/>
          </p:cNvSpPr>
          <p:nvPr/>
        </p:nvSpPr>
        <p:spPr bwMode="auto">
          <a:xfrm>
            <a:off x="4006850" y="1912938"/>
            <a:ext cx="385763" cy="303212"/>
          </a:xfrm>
          <a:custGeom>
            <a:avLst/>
            <a:gdLst>
              <a:gd name="T0" fmla="*/ 44 w 243"/>
              <a:gd name="T1" fmla="*/ 42 h 191"/>
              <a:gd name="T2" fmla="*/ 68 w 243"/>
              <a:gd name="T3" fmla="*/ 5 h 191"/>
              <a:gd name="T4" fmla="*/ 196 w 243"/>
              <a:gd name="T5" fmla="*/ 0 h 191"/>
              <a:gd name="T6" fmla="*/ 224 w 243"/>
              <a:gd name="T7" fmla="*/ 7 h 191"/>
              <a:gd name="T8" fmla="*/ 224 w 243"/>
              <a:gd name="T9" fmla="*/ 43 h 191"/>
              <a:gd name="T10" fmla="*/ 231 w 243"/>
              <a:gd name="T11" fmla="*/ 70 h 191"/>
              <a:gd name="T12" fmla="*/ 201 w 243"/>
              <a:gd name="T13" fmla="*/ 89 h 191"/>
              <a:gd name="T14" fmla="*/ 176 w 243"/>
              <a:gd name="T15" fmla="*/ 158 h 191"/>
              <a:gd name="T16" fmla="*/ 142 w 243"/>
              <a:gd name="T17" fmla="*/ 191 h 191"/>
              <a:gd name="T18" fmla="*/ 68 w 243"/>
              <a:gd name="T19" fmla="*/ 191 h 191"/>
              <a:gd name="T20" fmla="*/ 40 w 243"/>
              <a:gd name="T21" fmla="*/ 99 h 191"/>
              <a:gd name="T22" fmla="*/ 24 w 243"/>
              <a:gd name="T23" fmla="*/ 43 h 191"/>
              <a:gd name="T24" fmla="*/ 44 w 243"/>
              <a:gd name="T25" fmla="*/ 42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360" cap="sq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Freeform 3"/>
          <p:cNvSpPr>
            <a:spLocks noChangeArrowheads="1"/>
          </p:cNvSpPr>
          <p:nvPr/>
        </p:nvSpPr>
        <p:spPr bwMode="auto">
          <a:xfrm>
            <a:off x="3830638" y="1962150"/>
            <a:ext cx="307975" cy="254000"/>
          </a:xfrm>
          <a:custGeom>
            <a:avLst/>
            <a:gdLst>
              <a:gd name="T0" fmla="*/ 123 w 194"/>
              <a:gd name="T1" fmla="*/ 0 h 160"/>
              <a:gd name="T2" fmla="*/ 65 w 194"/>
              <a:gd name="T3" fmla="*/ 120 h 160"/>
              <a:gd name="T4" fmla="*/ 153 w 194"/>
              <a:gd name="T5" fmla="*/ 160 h 160"/>
              <a:gd name="T6" fmla="*/ 147 w 194"/>
              <a:gd name="T7" fmla="*/ 52 h 160"/>
              <a:gd name="T8" fmla="*/ 123 w 194"/>
              <a:gd name="T9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360" cap="sq">
            <a:solidFill>
              <a:srgbClr val="99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4297363" y="3524250"/>
            <a:ext cx="552450" cy="1419225"/>
          </a:xfrm>
          <a:custGeom>
            <a:avLst/>
            <a:gdLst>
              <a:gd name="T0" fmla="*/ 0 w 348"/>
              <a:gd name="T1" fmla="*/ 0 h 894"/>
              <a:gd name="T2" fmla="*/ 102 w 348"/>
              <a:gd name="T3" fmla="*/ 210 h 894"/>
              <a:gd name="T4" fmla="*/ 138 w 348"/>
              <a:gd name="T5" fmla="*/ 486 h 894"/>
              <a:gd name="T6" fmla="*/ 174 w 348"/>
              <a:gd name="T7" fmla="*/ 660 h 894"/>
              <a:gd name="T8" fmla="*/ 192 w 348"/>
              <a:gd name="T9" fmla="*/ 780 h 894"/>
              <a:gd name="T10" fmla="*/ 348 w 348"/>
              <a:gd name="T11" fmla="*/ 89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" h="894">
                <a:moveTo>
                  <a:pt x="0" y="0"/>
                </a:moveTo>
                <a:cubicBezTo>
                  <a:pt x="16" y="35"/>
                  <a:pt x="79" y="129"/>
                  <a:pt x="102" y="210"/>
                </a:cubicBezTo>
                <a:cubicBezTo>
                  <a:pt x="125" y="291"/>
                  <a:pt x="126" y="411"/>
                  <a:pt x="138" y="486"/>
                </a:cubicBezTo>
                <a:cubicBezTo>
                  <a:pt x="150" y="561"/>
                  <a:pt x="165" y="611"/>
                  <a:pt x="174" y="660"/>
                </a:cubicBezTo>
                <a:cubicBezTo>
                  <a:pt x="183" y="709"/>
                  <a:pt x="163" y="741"/>
                  <a:pt x="192" y="780"/>
                </a:cubicBezTo>
                <a:cubicBezTo>
                  <a:pt x="221" y="819"/>
                  <a:pt x="316" y="870"/>
                  <a:pt x="348" y="894"/>
                </a:cubicBezTo>
              </a:path>
            </a:pathLst>
          </a:custGeom>
          <a:noFill/>
          <a:ln w="57240" cap="sq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657600" y="3657600"/>
            <a:ext cx="609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b="1">
                <a:solidFill>
                  <a:srgbClr val="000000"/>
                </a:solidFill>
              </a:rPr>
              <a:t>Vịnh Ghi nê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930650" y="4038600"/>
            <a:ext cx="609600" cy="228600"/>
          </a:xfrm>
          <a:prstGeom prst="rect">
            <a:avLst/>
          </a:prstGeom>
          <a:noFill/>
          <a:ln w="9360" cap="sq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400" b="1">
                <a:solidFill>
                  <a:srgbClr val="000066"/>
                </a:solidFill>
              </a:rPr>
              <a:t>1487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505200" y="18288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900" b="1">
                <a:solidFill>
                  <a:srgbClr val="000000"/>
                </a:solidFill>
              </a:rPr>
              <a:t>BỒ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900" b="1">
                <a:solidFill>
                  <a:srgbClr val="000000"/>
                </a:solidFill>
              </a:rPr>
              <a:t>       ĐÀO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900" b="1">
                <a:solidFill>
                  <a:srgbClr val="000000"/>
                </a:solidFill>
              </a:rPr>
              <a:t>            NHA</a:t>
            </a:r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152400" y="4572000"/>
            <a:ext cx="2049463" cy="2201863"/>
            <a:chOff x="96" y="2880"/>
            <a:chExt cx="1291" cy="1387"/>
          </a:xfrm>
        </p:grpSpPr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96" y="2880"/>
              <a:ext cx="1291" cy="1387"/>
            </a:xfrm>
            <a:prstGeom prst="rect">
              <a:avLst/>
            </a:prstGeom>
            <a:solidFill>
              <a:srgbClr val="D6ECEE"/>
            </a:solidFill>
            <a:ln w="9360" cap="sq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407" y="2880"/>
              <a:ext cx="35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 u="sng">
                  <a:solidFill>
                    <a:srgbClr val="000000"/>
                  </a:solidFill>
                </a:rPr>
                <a:t>Chú giải</a:t>
              </a: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206" y="3024"/>
              <a:ext cx="92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Những cuộc phát kiến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của  Bồ Đào Nha</a:t>
              </a: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96" y="3312"/>
              <a:ext cx="151" cy="0"/>
            </a:xfrm>
            <a:prstGeom prst="line">
              <a:avLst/>
            </a:prstGeom>
            <a:noFill/>
            <a:ln w="38160" cap="sq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96" y="3504"/>
              <a:ext cx="151" cy="0"/>
            </a:xfrm>
            <a:prstGeom prst="line">
              <a:avLst/>
            </a:prstGeom>
            <a:noFill/>
            <a:ln w="38160" cap="sq">
              <a:solidFill>
                <a:srgbClr val="0099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264" y="3264"/>
              <a:ext cx="77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Hành trình của Đi a xơ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303" y="3456"/>
              <a:ext cx="1032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Hành trình của Vaxcô đơ Gama</a:t>
              </a: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200" y="3648"/>
              <a:ext cx="92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Những cuộc phát kiến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của  Tây Ban Nha</a:t>
              </a:r>
            </a:p>
          </p:txBody>
        </p:sp>
        <p:grpSp>
          <p:nvGrpSpPr>
            <p:cNvPr id="10257" name="Group 17"/>
            <p:cNvGrpSpPr>
              <a:grpSpLocks/>
            </p:cNvGrpSpPr>
            <p:nvPr/>
          </p:nvGrpSpPr>
          <p:grpSpPr bwMode="auto">
            <a:xfrm>
              <a:off x="96" y="4080"/>
              <a:ext cx="1135" cy="91"/>
              <a:chOff x="96" y="4080"/>
              <a:chExt cx="1135" cy="91"/>
            </a:xfrm>
          </p:grpSpPr>
          <p:sp>
            <p:nvSpPr>
              <p:cNvPr id="10258" name="Line 18"/>
              <p:cNvSpPr>
                <a:spLocks noChangeShapeType="1"/>
              </p:cNvSpPr>
              <p:nvPr/>
            </p:nvSpPr>
            <p:spPr bwMode="auto">
              <a:xfrm>
                <a:off x="96" y="4128"/>
                <a:ext cx="150" cy="0"/>
              </a:xfrm>
              <a:prstGeom prst="line">
                <a:avLst/>
              </a:prstGeom>
              <a:noFill/>
              <a:ln w="38160" cap="sq">
                <a:solidFill>
                  <a:srgbClr val="CC66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Rectangle 19"/>
              <p:cNvSpPr>
                <a:spLocks noChangeArrowheads="1"/>
              </p:cNvSpPr>
              <p:nvPr/>
            </p:nvSpPr>
            <p:spPr bwMode="auto">
              <a:xfrm>
                <a:off x="251" y="4080"/>
                <a:ext cx="980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b="1">
                    <a:solidFill>
                      <a:srgbClr val="000000"/>
                    </a:solidFill>
                  </a:rPr>
                  <a:t>Hành trình của F.Ma gien lan</a:t>
                </a:r>
              </a:p>
            </p:txBody>
          </p:sp>
        </p:grp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>
              <a:off x="96" y="3936"/>
              <a:ext cx="151" cy="0"/>
            </a:xfrm>
            <a:prstGeom prst="line">
              <a:avLst/>
            </a:prstGeom>
            <a:noFill/>
            <a:ln w="38160" cap="sq">
              <a:solidFill>
                <a:srgbClr val="99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252" y="3888"/>
              <a:ext cx="979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Hành trình của C.Côlômbô</a:t>
              </a:r>
            </a:p>
          </p:txBody>
        </p:sp>
      </p:grp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8915400" y="664845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b="1">
                <a:solidFill>
                  <a:srgbClr val="000099"/>
                </a:solidFill>
              </a:rPr>
              <a:t>3</a:t>
            </a:r>
          </a:p>
        </p:txBody>
      </p: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6858000" y="415925"/>
            <a:ext cx="2220913" cy="2700338"/>
            <a:chOff x="4320" y="262"/>
            <a:chExt cx="1399" cy="1701"/>
          </a:xfrm>
        </p:grpSpPr>
        <p:pic>
          <p:nvPicPr>
            <p:cNvPr id="10264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62"/>
              <a:ext cx="1399" cy="1659"/>
            </a:xfrm>
            <a:prstGeom prst="rect">
              <a:avLst/>
            </a:prstGeom>
            <a:noFill/>
            <a:ln w="9360" cap="sq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65" name="Rectangle 25"/>
            <p:cNvSpPr>
              <a:spLocks noChangeArrowheads="1"/>
            </p:cNvSpPr>
            <p:nvPr/>
          </p:nvSpPr>
          <p:spPr bwMode="auto">
            <a:xfrm>
              <a:off x="4717" y="1741"/>
              <a:ext cx="552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600" b="1">
                  <a:solidFill>
                    <a:srgbClr val="FFFF00"/>
                  </a:solidFill>
                </a:rPr>
                <a:t>B.Đi a xơ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460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Freeform 2"/>
          <p:cNvSpPr>
            <a:spLocks/>
          </p:cNvSpPr>
          <p:nvPr/>
        </p:nvSpPr>
        <p:spPr bwMode="auto">
          <a:xfrm>
            <a:off x="2286000" y="2743200"/>
            <a:ext cx="1344613" cy="104775"/>
          </a:xfrm>
          <a:custGeom>
            <a:avLst/>
            <a:gdLst>
              <a:gd name="T0" fmla="*/ 0 w 846"/>
              <a:gd name="T1" fmla="*/ 66 h 66"/>
              <a:gd name="T2" fmla="*/ 18 w 846"/>
              <a:gd name="T3" fmla="*/ 51 h 66"/>
              <a:gd name="T4" fmla="*/ 90 w 846"/>
              <a:gd name="T5" fmla="*/ 51 h 66"/>
              <a:gd name="T6" fmla="*/ 161 w 846"/>
              <a:gd name="T7" fmla="*/ 29 h 66"/>
              <a:gd name="T8" fmla="*/ 206 w 846"/>
              <a:gd name="T9" fmla="*/ 11 h 66"/>
              <a:gd name="T10" fmla="*/ 298 w 846"/>
              <a:gd name="T11" fmla="*/ 4 h 66"/>
              <a:gd name="T12" fmla="*/ 464 w 846"/>
              <a:gd name="T13" fmla="*/ 33 h 66"/>
              <a:gd name="T14" fmla="*/ 504 w 846"/>
              <a:gd name="T15" fmla="*/ 40 h 66"/>
              <a:gd name="T16" fmla="*/ 555 w 846"/>
              <a:gd name="T17" fmla="*/ 40 h 66"/>
              <a:gd name="T18" fmla="*/ 846 w 846"/>
              <a:gd name="T1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6" h="66">
                <a:moveTo>
                  <a:pt x="0" y="66"/>
                </a:moveTo>
                <a:cubicBezTo>
                  <a:pt x="3" y="64"/>
                  <a:pt x="3" y="54"/>
                  <a:pt x="18" y="51"/>
                </a:cubicBezTo>
                <a:cubicBezTo>
                  <a:pt x="33" y="49"/>
                  <a:pt x="66" y="55"/>
                  <a:pt x="90" y="51"/>
                </a:cubicBezTo>
                <a:cubicBezTo>
                  <a:pt x="114" y="48"/>
                  <a:pt x="142" y="36"/>
                  <a:pt x="161" y="29"/>
                </a:cubicBezTo>
                <a:cubicBezTo>
                  <a:pt x="180" y="23"/>
                  <a:pt x="183" y="15"/>
                  <a:pt x="206" y="11"/>
                </a:cubicBezTo>
                <a:cubicBezTo>
                  <a:pt x="229" y="7"/>
                  <a:pt x="255" y="0"/>
                  <a:pt x="298" y="4"/>
                </a:cubicBezTo>
                <a:cubicBezTo>
                  <a:pt x="341" y="7"/>
                  <a:pt x="429" y="27"/>
                  <a:pt x="464" y="33"/>
                </a:cubicBezTo>
                <a:cubicBezTo>
                  <a:pt x="498" y="39"/>
                  <a:pt x="489" y="39"/>
                  <a:pt x="504" y="40"/>
                </a:cubicBezTo>
                <a:cubicBezTo>
                  <a:pt x="519" y="42"/>
                  <a:pt x="498" y="47"/>
                  <a:pt x="555" y="40"/>
                </a:cubicBezTo>
                <a:cubicBezTo>
                  <a:pt x="612" y="33"/>
                  <a:pt x="786" y="8"/>
                  <a:pt x="846" y="0"/>
                </a:cubicBezTo>
              </a:path>
            </a:pathLst>
          </a:custGeom>
          <a:noFill/>
          <a:ln w="57240" cap="sq">
            <a:solidFill>
              <a:srgbClr val="99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3733800" y="2228850"/>
            <a:ext cx="450850" cy="512763"/>
          </a:xfrm>
          <a:custGeom>
            <a:avLst/>
            <a:gdLst>
              <a:gd name="T0" fmla="*/ 284 w 284"/>
              <a:gd name="T1" fmla="*/ 0 h 323"/>
              <a:gd name="T2" fmla="*/ 200 w 284"/>
              <a:gd name="T3" fmla="*/ 164 h 323"/>
              <a:gd name="T4" fmla="*/ 60 w 284"/>
              <a:gd name="T5" fmla="*/ 300 h 323"/>
              <a:gd name="T6" fmla="*/ 0 w 284"/>
              <a:gd name="T7" fmla="*/ 30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4" h="323">
                <a:moveTo>
                  <a:pt x="284" y="0"/>
                </a:moveTo>
                <a:cubicBezTo>
                  <a:pt x="270" y="27"/>
                  <a:pt x="237" y="114"/>
                  <a:pt x="200" y="164"/>
                </a:cubicBezTo>
                <a:cubicBezTo>
                  <a:pt x="163" y="214"/>
                  <a:pt x="93" y="277"/>
                  <a:pt x="60" y="300"/>
                </a:cubicBezTo>
                <a:cubicBezTo>
                  <a:pt x="27" y="323"/>
                  <a:pt x="15" y="312"/>
                  <a:pt x="0" y="300"/>
                </a:cubicBezTo>
              </a:path>
            </a:pathLst>
          </a:custGeom>
          <a:noFill/>
          <a:ln w="57240" cap="sq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124200" y="2590800"/>
            <a:ext cx="609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b="1">
                <a:solidFill>
                  <a:srgbClr val="000000"/>
                </a:solidFill>
              </a:rPr>
              <a:t>QĐ. Canari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0" y="2590800"/>
            <a:ext cx="914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b="1">
                <a:solidFill>
                  <a:srgbClr val="000000"/>
                </a:solidFill>
              </a:rPr>
              <a:t>Đ.Xan xanvano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352800" y="2362200"/>
            <a:ext cx="609600" cy="228600"/>
          </a:xfrm>
          <a:prstGeom prst="rect">
            <a:avLst/>
          </a:prstGeom>
          <a:noFill/>
          <a:ln w="9360" cap="sq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400" b="1">
                <a:solidFill>
                  <a:srgbClr val="800000"/>
                </a:solidFill>
              </a:rPr>
              <a:t>1492</a:t>
            </a:r>
          </a:p>
        </p:txBody>
      </p:sp>
      <p:sp>
        <p:nvSpPr>
          <p:cNvPr id="11271" name="Freeform 7"/>
          <p:cNvSpPr>
            <a:spLocks noChangeArrowheads="1"/>
          </p:cNvSpPr>
          <p:nvPr/>
        </p:nvSpPr>
        <p:spPr bwMode="auto">
          <a:xfrm>
            <a:off x="4006850" y="1912938"/>
            <a:ext cx="385763" cy="303212"/>
          </a:xfrm>
          <a:custGeom>
            <a:avLst/>
            <a:gdLst>
              <a:gd name="T0" fmla="*/ 44 w 243"/>
              <a:gd name="T1" fmla="*/ 42 h 191"/>
              <a:gd name="T2" fmla="*/ 68 w 243"/>
              <a:gd name="T3" fmla="*/ 5 h 191"/>
              <a:gd name="T4" fmla="*/ 196 w 243"/>
              <a:gd name="T5" fmla="*/ 0 h 191"/>
              <a:gd name="T6" fmla="*/ 224 w 243"/>
              <a:gd name="T7" fmla="*/ 7 h 191"/>
              <a:gd name="T8" fmla="*/ 224 w 243"/>
              <a:gd name="T9" fmla="*/ 43 h 191"/>
              <a:gd name="T10" fmla="*/ 231 w 243"/>
              <a:gd name="T11" fmla="*/ 70 h 191"/>
              <a:gd name="T12" fmla="*/ 201 w 243"/>
              <a:gd name="T13" fmla="*/ 89 h 191"/>
              <a:gd name="T14" fmla="*/ 176 w 243"/>
              <a:gd name="T15" fmla="*/ 158 h 191"/>
              <a:gd name="T16" fmla="*/ 142 w 243"/>
              <a:gd name="T17" fmla="*/ 191 h 191"/>
              <a:gd name="T18" fmla="*/ 68 w 243"/>
              <a:gd name="T19" fmla="*/ 191 h 191"/>
              <a:gd name="T20" fmla="*/ 40 w 243"/>
              <a:gd name="T21" fmla="*/ 99 h 191"/>
              <a:gd name="T22" fmla="*/ 24 w 243"/>
              <a:gd name="T23" fmla="*/ 43 h 191"/>
              <a:gd name="T24" fmla="*/ 44 w 243"/>
              <a:gd name="T25" fmla="*/ 42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360" cap="sq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 noChangeArrowheads="1"/>
          </p:cNvSpPr>
          <p:nvPr/>
        </p:nvSpPr>
        <p:spPr bwMode="auto">
          <a:xfrm>
            <a:off x="3830638" y="1962150"/>
            <a:ext cx="307975" cy="254000"/>
          </a:xfrm>
          <a:custGeom>
            <a:avLst/>
            <a:gdLst>
              <a:gd name="T0" fmla="*/ 123 w 194"/>
              <a:gd name="T1" fmla="*/ 0 h 160"/>
              <a:gd name="T2" fmla="*/ 65 w 194"/>
              <a:gd name="T3" fmla="*/ 120 h 160"/>
              <a:gd name="T4" fmla="*/ 153 w 194"/>
              <a:gd name="T5" fmla="*/ 160 h 160"/>
              <a:gd name="T6" fmla="*/ 147 w 194"/>
              <a:gd name="T7" fmla="*/ 52 h 160"/>
              <a:gd name="T8" fmla="*/ 123 w 194"/>
              <a:gd name="T9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360" cap="sq">
            <a:solidFill>
              <a:srgbClr val="99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854450" y="1676400"/>
            <a:ext cx="30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000" b="1">
                <a:solidFill>
                  <a:srgbClr val="000000"/>
                </a:solidFill>
              </a:rPr>
              <a:t>TÂY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000" b="1">
                <a:solidFill>
                  <a:srgbClr val="000000"/>
                </a:solidFill>
              </a:rPr>
              <a:t>        BAN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000" b="1">
                <a:solidFill>
                  <a:srgbClr val="000000"/>
                </a:solidFill>
              </a:rPr>
              <a:t>               NHA</a:t>
            </a: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152400" y="4572000"/>
            <a:ext cx="2049463" cy="2201863"/>
            <a:chOff x="96" y="2880"/>
            <a:chExt cx="1291" cy="1387"/>
          </a:xfrm>
        </p:grpSpPr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96" y="2880"/>
              <a:ext cx="1291" cy="1387"/>
            </a:xfrm>
            <a:prstGeom prst="rect">
              <a:avLst/>
            </a:prstGeom>
            <a:solidFill>
              <a:srgbClr val="D6ECEE"/>
            </a:solidFill>
            <a:ln w="9360" cap="sq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407" y="2880"/>
              <a:ext cx="35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 u="sng">
                  <a:solidFill>
                    <a:srgbClr val="000000"/>
                  </a:solidFill>
                </a:rPr>
                <a:t>Chú giải</a:t>
              </a:r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06" y="3024"/>
              <a:ext cx="92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Những cuộc phát kiến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của  Bồ Đào Nha</a:t>
              </a:r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96" y="3312"/>
              <a:ext cx="151" cy="0"/>
            </a:xfrm>
            <a:prstGeom prst="line">
              <a:avLst/>
            </a:prstGeom>
            <a:noFill/>
            <a:ln w="38160" cap="sq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96" y="3504"/>
              <a:ext cx="151" cy="0"/>
            </a:xfrm>
            <a:prstGeom prst="line">
              <a:avLst/>
            </a:prstGeom>
            <a:noFill/>
            <a:ln w="38160" cap="sq">
              <a:solidFill>
                <a:srgbClr val="0099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264" y="3264"/>
              <a:ext cx="77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Hành trình của Đi a xơ</a:t>
              </a:r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303" y="3456"/>
              <a:ext cx="1032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Hành trình của Vaxcô đơ Gama</a:t>
              </a:r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200" y="3648"/>
              <a:ext cx="92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Những cuộc phát kiến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b="1">
                  <a:solidFill>
                    <a:srgbClr val="990000"/>
                  </a:solidFill>
                </a:rPr>
                <a:t>của  Tây Ban Nha</a:t>
              </a:r>
            </a:p>
          </p:txBody>
        </p:sp>
        <p:grpSp>
          <p:nvGrpSpPr>
            <p:cNvPr id="11283" name="Group 19"/>
            <p:cNvGrpSpPr>
              <a:grpSpLocks/>
            </p:cNvGrpSpPr>
            <p:nvPr/>
          </p:nvGrpSpPr>
          <p:grpSpPr bwMode="auto">
            <a:xfrm>
              <a:off x="96" y="4080"/>
              <a:ext cx="1135" cy="91"/>
              <a:chOff x="96" y="4080"/>
              <a:chExt cx="1135" cy="91"/>
            </a:xfrm>
          </p:grpSpPr>
          <p:sp>
            <p:nvSpPr>
              <p:cNvPr id="11284" name="Line 20"/>
              <p:cNvSpPr>
                <a:spLocks noChangeShapeType="1"/>
              </p:cNvSpPr>
              <p:nvPr/>
            </p:nvSpPr>
            <p:spPr bwMode="auto">
              <a:xfrm>
                <a:off x="96" y="4128"/>
                <a:ext cx="150" cy="0"/>
              </a:xfrm>
              <a:prstGeom prst="line">
                <a:avLst/>
              </a:prstGeom>
              <a:noFill/>
              <a:ln w="38160" cap="sq">
                <a:solidFill>
                  <a:srgbClr val="CC66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Rectangle 21"/>
              <p:cNvSpPr>
                <a:spLocks noChangeArrowheads="1"/>
              </p:cNvSpPr>
              <p:nvPr/>
            </p:nvSpPr>
            <p:spPr bwMode="auto">
              <a:xfrm>
                <a:off x="251" y="4080"/>
                <a:ext cx="980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900" b="1">
                    <a:solidFill>
                      <a:srgbClr val="000000"/>
                    </a:solidFill>
                  </a:rPr>
                  <a:t>Hành trình của F.Ma gien lan</a:t>
                </a:r>
              </a:p>
            </p:txBody>
          </p:sp>
        </p:grp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96" y="3936"/>
              <a:ext cx="151" cy="0"/>
            </a:xfrm>
            <a:prstGeom prst="line">
              <a:avLst/>
            </a:prstGeom>
            <a:noFill/>
            <a:ln w="38160" cap="sq">
              <a:solidFill>
                <a:srgbClr val="99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252" y="3888"/>
              <a:ext cx="979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900" b="1">
                  <a:solidFill>
                    <a:srgbClr val="000000"/>
                  </a:solidFill>
                </a:rPr>
                <a:t>Hành trình của C.Côlômbô</a:t>
              </a:r>
            </a:p>
          </p:txBody>
        </p:sp>
      </p:grpSp>
      <p:grpSp>
        <p:nvGrpSpPr>
          <p:cNvPr id="11288" name="Group 24"/>
          <p:cNvGrpSpPr>
            <a:grpSpLocks/>
          </p:cNvGrpSpPr>
          <p:nvPr/>
        </p:nvGrpSpPr>
        <p:grpSpPr bwMode="auto">
          <a:xfrm>
            <a:off x="7086600" y="457200"/>
            <a:ext cx="1965325" cy="2487613"/>
            <a:chOff x="4464" y="288"/>
            <a:chExt cx="1238" cy="1567"/>
          </a:xfrm>
        </p:grpSpPr>
        <p:pic>
          <p:nvPicPr>
            <p:cNvPr id="11289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8"/>
              <a:ext cx="1238" cy="1543"/>
            </a:xfrm>
            <a:prstGeom prst="rect">
              <a:avLst/>
            </a:prstGeom>
            <a:noFill/>
            <a:ln w="9360" cap="sq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578" y="1668"/>
              <a:ext cx="1051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600" b="1">
                  <a:solidFill>
                    <a:srgbClr val="FFCCFF"/>
                  </a:solidFill>
                </a:rPr>
                <a:t>C. Côlômbô</a:t>
              </a:r>
            </a:p>
          </p:txBody>
        </p:sp>
      </p:grpSp>
      <p:grpSp>
        <p:nvGrpSpPr>
          <p:cNvPr id="11291" name="Group 27"/>
          <p:cNvGrpSpPr>
            <a:grpSpLocks/>
          </p:cNvGrpSpPr>
          <p:nvPr/>
        </p:nvGrpSpPr>
        <p:grpSpPr bwMode="auto">
          <a:xfrm>
            <a:off x="4906963" y="3584575"/>
            <a:ext cx="4157662" cy="3040063"/>
            <a:chOff x="3091" y="2258"/>
            <a:chExt cx="2619" cy="1915"/>
          </a:xfrm>
        </p:grpSpPr>
        <p:sp>
          <p:nvSpPr>
            <p:cNvPr id="11292" name="AutoShape 28"/>
            <p:cNvSpPr>
              <a:spLocks noChangeArrowheads="1"/>
            </p:cNvSpPr>
            <p:nvPr/>
          </p:nvSpPr>
          <p:spPr bwMode="auto">
            <a:xfrm>
              <a:off x="3091" y="2258"/>
              <a:ext cx="2619" cy="1915"/>
            </a:xfrm>
            <a:prstGeom prst="wedgeRectCallout">
              <a:avLst>
                <a:gd name="adj1" fmla="val -113949"/>
                <a:gd name="adj2" fmla="val -74898"/>
              </a:avLst>
            </a:prstGeom>
            <a:solidFill>
              <a:srgbClr val="00CCFF">
                <a:alpha val="6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93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2280"/>
              <a:ext cx="2584" cy="1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8915400" y="664845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b="1">
                <a:solidFill>
                  <a:srgbClr val="000099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03464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 fill="hold" nodeType="interactiveSeq">
                <p:stCondLst>
                  <p:cond delay="0">
                    <p:tgtEl>
                      <p:spTgt spid="11266"/>
                    </p:tgtEl>
                  </p:cond>
                </p:stCondLst>
                <p:childTnLst>
                  <p:par>
                    <p:cTn id="31" fill="hold"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  <p:bldLst>
      <p:bldP spid="11266" grpId="0" animBg="1"/>
      <p:bldP spid="1126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451</TotalTime>
  <Words>1056</Words>
  <Application>Microsoft Office PowerPoint</Application>
  <PresentationFormat>On-screen Show (4:3)</PresentationFormat>
  <Paragraphs>282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PowerPoint Presentation</vt:lpstr>
      <vt:lpstr>  Tiết 2 - Bài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 dấu chân các nhà thám hiểm</vt:lpstr>
      <vt:lpstr>PowerPoint Presentation</vt:lpstr>
      <vt:lpstr>PowerPoint Presentation</vt:lpstr>
      <vt:lpstr>PowerPoint Presentation</vt:lpstr>
      <vt:lpstr>PowerPoint Presentation</vt:lpstr>
    </vt:vector>
  </TitlesOfParts>
  <Company>Network Solution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 Phong</dc:creator>
  <cp:lastModifiedBy>Windows User</cp:lastModifiedBy>
  <cp:revision>79</cp:revision>
  <dcterms:created xsi:type="dcterms:W3CDTF">2015-03-11T02:16:03Z</dcterms:created>
  <dcterms:modified xsi:type="dcterms:W3CDTF">2016-10-31T02:49:37Z</dcterms:modified>
</cp:coreProperties>
</file>